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2"/>
  </p:notesMasterIdLst>
  <p:sldIdLst>
    <p:sldId id="256" r:id="rId3"/>
    <p:sldId id="263" r:id="rId4"/>
    <p:sldId id="265" r:id="rId5"/>
    <p:sldId id="412" r:id="rId6"/>
    <p:sldId id="267" r:id="rId7"/>
    <p:sldId id="285" r:id="rId8"/>
    <p:sldId id="286" r:id="rId9"/>
    <p:sldId id="414" r:id="rId10"/>
    <p:sldId id="415" r:id="rId11"/>
    <p:sldId id="413" r:id="rId12"/>
    <p:sldId id="287" r:id="rId13"/>
    <p:sldId id="288" r:id="rId14"/>
    <p:sldId id="416" r:id="rId15"/>
    <p:sldId id="420" r:id="rId16"/>
    <p:sldId id="421" r:id="rId17"/>
    <p:sldId id="411" r:id="rId18"/>
    <p:sldId id="417" r:id="rId19"/>
    <p:sldId id="281" r:id="rId20"/>
    <p:sldId id="41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A6DE0366-CBFD-4393-A461-F77C9AF5234E}">
          <p14:sldIdLst>
            <p14:sldId id="256"/>
            <p14:sldId id="263"/>
            <p14:sldId id="265"/>
            <p14:sldId id="412"/>
            <p14:sldId id="267"/>
            <p14:sldId id="285"/>
            <p14:sldId id="286"/>
            <p14:sldId id="414"/>
            <p14:sldId id="415"/>
            <p14:sldId id="413"/>
            <p14:sldId id="287"/>
            <p14:sldId id="288"/>
            <p14:sldId id="416"/>
            <p14:sldId id="420"/>
            <p14:sldId id="421"/>
            <p14:sldId id="411"/>
          </p14:sldIdLst>
        </p14:section>
        <p14:section name="Sezione senza titolo" id="{804113AE-16B5-493D-AA3D-B530F6CA4D6C}">
          <p14:sldIdLst>
            <p14:sldId id="417"/>
            <p14:sldId id="281"/>
            <p14:sldId id="4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42A80-8447-4AF6-ACA5-8F19FEA1249C}" type="datetimeFigureOut">
              <a:rPr lang="it-IT" smtClean="0"/>
              <a:t>25/10/2023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C6609-AC18-4177-B6D6-0A07988562CD}" type="slidenum">
              <a:rPr lang="it-IT" smtClean="0"/>
              <a:t>‹N›</a:t>
            </a:fld>
            <a:endParaRPr lang="it-IT"/>
          </a:p>
        </p:txBody>
      </p:sp>
    </p:spTree>
    <p:extLst>
      <p:ext uri="{BB962C8B-B14F-4D97-AF65-F5344CB8AC3E}">
        <p14:creationId xmlns:p14="http://schemas.microsoft.com/office/powerpoint/2010/main" val="234909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02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45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10/25/2023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70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89971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0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02416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83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727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795183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41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58644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076579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35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91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16780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0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23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942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88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10/25/2023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10/25/2023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408897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66AD3DF-8F0C-437D-83D3-AB867A871AC1}"/>
              </a:ext>
            </a:extLst>
          </p:cNvPr>
          <p:cNvSpPr>
            <a:spLocks noGrp="1"/>
          </p:cNvSpPr>
          <p:nvPr>
            <p:ph type="subTitle" idx="1"/>
          </p:nvPr>
        </p:nvSpPr>
        <p:spPr>
          <a:xfrm>
            <a:off x="6969960" y="5203030"/>
            <a:ext cx="4095517" cy="624513"/>
          </a:xfrm>
        </p:spPr>
        <p:txBody>
          <a:bodyPr>
            <a:normAutofit/>
          </a:bodyPr>
          <a:lstStyle/>
          <a:p>
            <a:r>
              <a:rPr lang="it-IT" dirty="0"/>
              <a:t>AMAGLO Komlanvi Samuel, </a:t>
            </a:r>
            <a:r>
              <a:rPr lang="it-IT" dirty="0" err="1"/>
              <a:t>sdb</a:t>
            </a:r>
            <a:endParaRPr lang="it-IT" dirty="0"/>
          </a:p>
        </p:txBody>
      </p:sp>
      <p:sp>
        <p:nvSpPr>
          <p:cNvPr id="4" name="Rettangolo 3">
            <a:extLst>
              <a:ext uri="{FF2B5EF4-FFF2-40B4-BE49-F238E27FC236}">
                <a16:creationId xmlns:a16="http://schemas.microsoft.com/office/drawing/2014/main" id="{562815A0-8304-4B21-8A50-C0C485E4723F}"/>
              </a:ext>
            </a:extLst>
          </p:cNvPr>
          <p:cNvSpPr/>
          <p:nvPr/>
        </p:nvSpPr>
        <p:spPr>
          <a:xfrm>
            <a:off x="1303090" y="1148961"/>
            <a:ext cx="8671420" cy="1200329"/>
          </a:xfrm>
          <a:prstGeom prst="rect">
            <a:avLst/>
          </a:prstGeom>
        </p:spPr>
        <p:txBody>
          <a:bodyPr wrap="square">
            <a:spAutoFit/>
          </a:bodyPr>
          <a:lstStyle/>
          <a:p>
            <a:pPr indent="431800" algn="ctr">
              <a:spcAft>
                <a:spcPts val="0"/>
              </a:spcAft>
            </a:pPr>
            <a:r>
              <a:rPr lang="it-IT" sz="3600" b="1" cap="all" dirty="0">
                <a:solidFill>
                  <a:srgbClr val="FF0000"/>
                </a:solidFill>
                <a:latin typeface="+mj-lt"/>
                <a:ea typeface="+mj-ea"/>
                <a:cs typeface="+mj-cs"/>
              </a:rPr>
              <a:t>Il concetto di missione dall’epoca di don Bosco ai giorni nostri</a:t>
            </a:r>
          </a:p>
        </p:txBody>
      </p:sp>
      <p:sp>
        <p:nvSpPr>
          <p:cNvPr id="8" name="Rettangolo 7">
            <a:extLst>
              <a:ext uri="{FF2B5EF4-FFF2-40B4-BE49-F238E27FC236}">
                <a16:creationId xmlns:a16="http://schemas.microsoft.com/office/drawing/2014/main" id="{B0A594F2-CB4D-4AE9-B8D7-5F0A7CB353A0}"/>
              </a:ext>
            </a:extLst>
          </p:cNvPr>
          <p:cNvSpPr/>
          <p:nvPr/>
        </p:nvSpPr>
        <p:spPr>
          <a:xfrm>
            <a:off x="1726119" y="2659559"/>
            <a:ext cx="8438207" cy="769441"/>
          </a:xfrm>
          <a:prstGeom prst="rect">
            <a:avLst/>
          </a:prstGeom>
        </p:spPr>
        <p:txBody>
          <a:bodyPr wrap="none">
            <a:spAutoFit/>
          </a:bodyPr>
          <a:lstStyle/>
          <a:p>
            <a:r>
              <a:rPr lang="it-IT" sz="4400" i="1" dirty="0">
                <a:latin typeface="Calibri" panose="020F0502020204030204" pitchFamily="34" charset="0"/>
                <a:ea typeface="MS Mincho" panose="02020609040205080304" pitchFamily="49" charset="-128"/>
                <a:cs typeface="Times New Roman" panose="02020603050405020304" pitchFamily="18" charset="0"/>
              </a:rPr>
              <a:t>Dal compito alla natura della Chiesa</a:t>
            </a:r>
            <a:endParaRPr lang="it-IT" sz="4400" dirty="0"/>
          </a:p>
        </p:txBody>
      </p:sp>
    </p:spTree>
    <p:extLst>
      <p:ext uri="{BB962C8B-B14F-4D97-AF65-F5344CB8AC3E}">
        <p14:creationId xmlns:p14="http://schemas.microsoft.com/office/powerpoint/2010/main" val="70783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8F5CA3C-4EBD-488F-AF77-4925A4ED4ECC}"/>
              </a:ext>
            </a:extLst>
          </p:cNvPr>
          <p:cNvSpPr/>
          <p:nvPr/>
        </p:nvSpPr>
        <p:spPr>
          <a:xfrm>
            <a:off x="146807" y="495799"/>
            <a:ext cx="6618914" cy="6038641"/>
          </a:xfrm>
          <a:prstGeom prst="rect">
            <a:avLst/>
          </a:prstGeom>
          <a:solidFill>
            <a:schemeClr val="accent1">
              <a:lumMod val="20000"/>
              <a:lumOff val="80000"/>
            </a:schemeClr>
          </a:solidFill>
        </p:spPr>
        <p:txBody>
          <a:bodyPr wrap="square">
            <a:spAutoFit/>
          </a:bodyPr>
          <a:lstStyle/>
          <a:p>
            <a:pPr indent="431800" algn="just">
              <a:lnSpc>
                <a:spcPct val="150000"/>
              </a:lnSpc>
              <a:spcAft>
                <a:spcPts val="1000"/>
              </a:spcAft>
            </a:pPr>
            <a:r>
              <a:rPr lang="it-IT" sz="2000" dirty="0">
                <a:latin typeface="Times New Roman" panose="02020603050405020304" pitchFamily="18" charset="0"/>
                <a:ea typeface="MS Mincho" panose="02020609040205080304" pitchFamily="49" charset="-128"/>
              </a:rPr>
              <a:t>L’uso del concetto di </a:t>
            </a:r>
            <a:r>
              <a:rPr lang="it-IT" sz="2000" i="1" dirty="0">
                <a:latin typeface="Times New Roman" panose="02020603050405020304" pitchFamily="18" charset="0"/>
                <a:ea typeface="MS Mincho" panose="02020609040205080304" pitchFamily="49" charset="-128"/>
              </a:rPr>
              <a:t>missione</a:t>
            </a:r>
            <a:r>
              <a:rPr lang="it-IT" sz="2000" dirty="0">
                <a:latin typeface="Times New Roman" panose="02020603050405020304" pitchFamily="18" charset="0"/>
                <a:ea typeface="MS Mincho" panose="02020609040205080304" pitchFamily="49" charset="-128"/>
              </a:rPr>
              <a:t> e del </a:t>
            </a:r>
            <a:r>
              <a:rPr lang="it-IT" sz="2000" i="1" dirty="0">
                <a:latin typeface="Times New Roman" panose="02020603050405020304" pitchFamily="18" charset="0"/>
                <a:ea typeface="MS Mincho" panose="02020609040205080304" pitchFamily="49" charset="-128"/>
              </a:rPr>
              <a:t>missionario</a:t>
            </a:r>
            <a:r>
              <a:rPr lang="it-IT" sz="2000" dirty="0">
                <a:latin typeface="Times New Roman" panose="02020603050405020304" pitchFamily="18" charset="0"/>
                <a:ea typeface="MS Mincho" panose="02020609040205080304" pitchFamily="49" charset="-128"/>
              </a:rPr>
              <a:t> è complesso e «che cosa sia esattamente la missione è notoriamente difficile da definire» perché ogni sua definizione è «un processo continuo di separazione, prova, riformulazione e scarto». Per capire la  trasformazione attuale della missione cristiana, preme tenere presente la concessione geografica e territoriale della prassi missionaria legata a </a:t>
            </a:r>
            <a:r>
              <a:rPr lang="it-IT" sz="2000" b="1" dirty="0">
                <a:solidFill>
                  <a:schemeClr val="accent6">
                    <a:lumMod val="75000"/>
                  </a:schemeClr>
                </a:solidFill>
                <a:latin typeface="Times New Roman" panose="02020603050405020304" pitchFamily="18" charset="0"/>
                <a:ea typeface="MS Mincho" panose="02020609040205080304" pitchFamily="49" charset="-128"/>
              </a:rPr>
              <a:t>un movimento dal centro verso le periferie: dalle processioni trinitarie verso l’umanità, dalla Chiesa verso il mondo e dall’Occidente verso il resto del mondo.</a:t>
            </a:r>
            <a:r>
              <a:rPr lang="it-IT" sz="2000" dirty="0">
                <a:latin typeface="Times New Roman" panose="02020603050405020304" pitchFamily="18" charset="0"/>
                <a:ea typeface="MS Mincho" panose="02020609040205080304" pitchFamily="49" charset="-128"/>
              </a:rPr>
              <a:t> La crisi attuale nella comprensione del termine trova le sue radici in quest’ultimo movimento che si trova confrontato a un </a:t>
            </a:r>
            <a:r>
              <a:rPr lang="it-IT" sz="2000" b="1" dirty="0">
                <a:solidFill>
                  <a:srgbClr val="FF0000"/>
                </a:solidFill>
                <a:latin typeface="Times New Roman" panose="02020603050405020304" pitchFamily="18" charset="0"/>
                <a:ea typeface="MS Mincho" panose="02020609040205080304" pitchFamily="49" charset="-128"/>
              </a:rPr>
              <a:t>cristianesimo mondiale </a:t>
            </a:r>
            <a:r>
              <a:rPr lang="it-IT" sz="2000" dirty="0">
                <a:latin typeface="Times New Roman" panose="02020603050405020304" pitchFamily="18" charset="0"/>
                <a:ea typeface="MS Mincho" panose="02020609040205080304" pitchFamily="49" charset="-128"/>
              </a:rPr>
              <a:t>con una prassi missionaria altrettanto diffusa.</a:t>
            </a:r>
          </a:p>
        </p:txBody>
      </p:sp>
      <p:sp>
        <p:nvSpPr>
          <p:cNvPr id="4" name="Rettangolo 3">
            <a:extLst>
              <a:ext uri="{FF2B5EF4-FFF2-40B4-BE49-F238E27FC236}">
                <a16:creationId xmlns:a16="http://schemas.microsoft.com/office/drawing/2014/main" id="{353DD4B9-BE41-48F4-BF38-C0C1B510C10A}"/>
              </a:ext>
            </a:extLst>
          </p:cNvPr>
          <p:cNvSpPr/>
          <p:nvPr/>
        </p:nvSpPr>
        <p:spPr>
          <a:xfrm>
            <a:off x="3456264" y="-117446"/>
            <a:ext cx="8214878" cy="613245"/>
          </a:xfrm>
          <a:prstGeom prst="rect">
            <a:avLst/>
          </a:prstGeom>
        </p:spPr>
        <p:txBody>
          <a:bodyPr wrap="none">
            <a:spAutoFit/>
          </a:bodyPr>
          <a:lstStyle/>
          <a:p>
            <a:pPr marL="742950" lvl="1" indent="-285750">
              <a:lnSpc>
                <a:spcPct val="115000"/>
              </a:lnSpc>
              <a:spcBef>
                <a:spcPts val="1200"/>
              </a:spcBef>
              <a:spcAft>
                <a:spcPts val="600"/>
              </a:spcAft>
              <a:buFont typeface="+mj-lt"/>
              <a:buAutoNum type="arabicPeriod"/>
            </a:pPr>
            <a:r>
              <a:rPr lang="it-IT" sz="3200" i="1" dirty="0">
                <a:latin typeface="Times New Roman" panose="02020603050405020304" pitchFamily="18" charset="0"/>
                <a:ea typeface="MS Gothic" panose="020B0609070205080204" pitchFamily="49" charset="-128"/>
                <a:cs typeface="Times New Roman" panose="02020603050405020304" pitchFamily="18" charset="0"/>
              </a:rPr>
              <a:t>2. Concetto di missione: nozioni preliminari</a:t>
            </a:r>
          </a:p>
        </p:txBody>
      </p:sp>
      <p:sp>
        <p:nvSpPr>
          <p:cNvPr id="2" name="Rettangolo 1">
            <a:extLst>
              <a:ext uri="{FF2B5EF4-FFF2-40B4-BE49-F238E27FC236}">
                <a16:creationId xmlns:a16="http://schemas.microsoft.com/office/drawing/2014/main" id="{EE844364-B9AD-4582-BF8A-CA57D1C79A94}"/>
              </a:ext>
            </a:extLst>
          </p:cNvPr>
          <p:cNvSpPr/>
          <p:nvPr/>
        </p:nvSpPr>
        <p:spPr>
          <a:xfrm>
            <a:off x="6948881" y="1603556"/>
            <a:ext cx="5022210" cy="3416320"/>
          </a:xfrm>
          <a:prstGeom prst="rect">
            <a:avLst/>
          </a:prstGeom>
          <a:solidFill>
            <a:schemeClr val="accent5">
              <a:lumMod val="20000"/>
              <a:lumOff val="80000"/>
            </a:schemeClr>
          </a:solidFill>
        </p:spPr>
        <p:txBody>
          <a:bodyPr wrap="square">
            <a:spAutoFit/>
          </a:bodyPr>
          <a:lstStyle/>
          <a:p>
            <a:pPr algn="just"/>
            <a:r>
              <a:rPr lang="it-IT" b="1" dirty="0">
                <a:latin typeface="Times New Roman" panose="02020603050405020304" pitchFamily="18" charset="0"/>
                <a:ea typeface="MS Mincho" panose="02020609040205080304" pitchFamily="49" charset="-128"/>
              </a:rPr>
              <a:t>Dal latino </a:t>
            </a:r>
            <a:r>
              <a:rPr lang="it-IT" b="1" i="1" dirty="0" err="1">
                <a:latin typeface="Times New Roman" panose="02020603050405020304" pitchFamily="18" charset="0"/>
                <a:ea typeface="MS Mincho" panose="02020609040205080304" pitchFamily="49" charset="-128"/>
              </a:rPr>
              <a:t>missio</a:t>
            </a:r>
            <a:r>
              <a:rPr lang="it-IT" b="1" dirty="0">
                <a:latin typeface="Times New Roman" panose="02020603050405020304" pitchFamily="18" charset="0"/>
                <a:ea typeface="MS Mincho" panose="02020609040205080304" pitchFamily="49" charset="-128"/>
              </a:rPr>
              <a:t> (derivato da </a:t>
            </a:r>
            <a:r>
              <a:rPr lang="it-IT" b="1" i="1" dirty="0" err="1">
                <a:latin typeface="Times New Roman" panose="02020603050405020304" pitchFamily="18" charset="0"/>
                <a:ea typeface="MS Mincho" panose="02020609040205080304" pitchFamily="49" charset="-128"/>
              </a:rPr>
              <a:t>mittere</a:t>
            </a:r>
            <a:r>
              <a:rPr lang="it-IT" b="1" dirty="0">
                <a:latin typeface="Times New Roman" panose="02020603050405020304" pitchFamily="18" charset="0"/>
                <a:ea typeface="MS Mincho" panose="02020609040205080304" pitchFamily="49" charset="-128"/>
              </a:rPr>
              <a:t>) il concetto di </a:t>
            </a:r>
            <a:r>
              <a:rPr lang="it-IT" b="1" i="1" dirty="0">
                <a:latin typeface="Times New Roman" panose="02020603050405020304" pitchFamily="18" charset="0"/>
                <a:ea typeface="MS Mincho" panose="02020609040205080304" pitchFamily="49" charset="-128"/>
              </a:rPr>
              <a:t>missione</a:t>
            </a:r>
            <a:r>
              <a:rPr lang="it-IT" b="1" dirty="0">
                <a:latin typeface="Times New Roman" panose="02020603050405020304" pitchFamily="18" charset="0"/>
                <a:ea typeface="MS Mincho" panose="02020609040205080304" pitchFamily="49" charset="-128"/>
              </a:rPr>
              <a:t> indica un’azione di mandare o inviare. Il termine si riferisce anche a un movimento di persone dai loro territori verso altri territori per annunciare o comunicare un messaggio o svolgere una attività </a:t>
            </a:r>
            <a:r>
              <a:rPr lang="it-IT" dirty="0">
                <a:latin typeface="Times New Roman" panose="02020603050405020304" pitchFamily="18" charset="0"/>
                <a:ea typeface="MS Mincho" panose="02020609040205080304" pitchFamily="49" charset="-128"/>
              </a:rPr>
              <a:t>a nome di qualcuno, l’autorità che manda o invia. È in questo senso che nella politica, ad esempio, il concetto di missione è spesso legato a un compito affidato a una persona (incaricato di missione) o un potere dato a un delegato di fare qualcosa nel nome di qualcun altro.</a:t>
            </a:r>
            <a:endParaRPr lang="it-IT" dirty="0"/>
          </a:p>
        </p:txBody>
      </p:sp>
    </p:spTree>
    <p:extLst>
      <p:ext uri="{BB962C8B-B14F-4D97-AF65-F5344CB8AC3E}">
        <p14:creationId xmlns:p14="http://schemas.microsoft.com/office/powerpoint/2010/main" val="1842376094"/>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AE9D0799-CFB5-44D0-8910-DCEE1424892E}"/>
              </a:ext>
            </a:extLst>
          </p:cNvPr>
          <p:cNvSpPr/>
          <p:nvPr/>
        </p:nvSpPr>
        <p:spPr>
          <a:xfrm>
            <a:off x="2759978" y="48471"/>
            <a:ext cx="8214878" cy="613245"/>
          </a:xfrm>
          <a:prstGeom prst="rect">
            <a:avLst/>
          </a:prstGeom>
        </p:spPr>
        <p:txBody>
          <a:bodyPr wrap="none">
            <a:spAutoFit/>
          </a:bodyPr>
          <a:lstStyle/>
          <a:p>
            <a:pPr marL="742950" lvl="1" indent="-285750">
              <a:lnSpc>
                <a:spcPct val="115000"/>
              </a:lnSpc>
              <a:spcBef>
                <a:spcPts val="1200"/>
              </a:spcBef>
              <a:spcAft>
                <a:spcPts val="600"/>
              </a:spcAft>
              <a:buFont typeface="+mj-lt"/>
              <a:buAutoNum type="arabicPeriod"/>
            </a:pPr>
            <a:r>
              <a:rPr lang="it-IT" sz="3200" i="1" dirty="0">
                <a:latin typeface="Times New Roman" panose="02020603050405020304" pitchFamily="18" charset="0"/>
                <a:ea typeface="MS Gothic" panose="020B0609070205080204" pitchFamily="49" charset="-128"/>
                <a:cs typeface="Times New Roman" panose="02020603050405020304" pitchFamily="18" charset="0"/>
              </a:rPr>
              <a:t>2. Concetto di missione: nozioni preliminari</a:t>
            </a:r>
          </a:p>
        </p:txBody>
      </p:sp>
      <p:sp>
        <p:nvSpPr>
          <p:cNvPr id="3" name="Rettangolo 2">
            <a:extLst>
              <a:ext uri="{FF2B5EF4-FFF2-40B4-BE49-F238E27FC236}">
                <a16:creationId xmlns:a16="http://schemas.microsoft.com/office/drawing/2014/main" id="{3ABC8EB7-2BBC-4122-A513-005BF929ECA0}"/>
              </a:ext>
            </a:extLst>
          </p:cNvPr>
          <p:cNvSpPr/>
          <p:nvPr/>
        </p:nvSpPr>
        <p:spPr>
          <a:xfrm>
            <a:off x="998290" y="661716"/>
            <a:ext cx="11006355" cy="6038641"/>
          </a:xfrm>
          <a:prstGeom prst="rect">
            <a:avLst/>
          </a:prstGeom>
        </p:spPr>
        <p:txBody>
          <a:bodyPr wrap="square">
            <a:spAutoFit/>
          </a:bodyPr>
          <a:lstStyle/>
          <a:p>
            <a:pPr indent="431800" algn="just">
              <a:lnSpc>
                <a:spcPct val="150000"/>
              </a:lnSpc>
              <a:spcAft>
                <a:spcPts val="1000"/>
              </a:spcAft>
            </a:pPr>
            <a:r>
              <a:rPr lang="it-IT" sz="2000" dirty="0">
                <a:latin typeface="Times New Roman" panose="02020603050405020304" pitchFamily="18" charset="0"/>
                <a:ea typeface="MS Mincho" panose="02020609040205080304" pitchFamily="49" charset="-128"/>
              </a:rPr>
              <a:t>Fortemente legata alla predicazione del vangelo, la prassi missionaria viene descritta come </a:t>
            </a:r>
            <a:r>
              <a:rPr lang="it-IT" sz="2000" i="1" dirty="0" err="1">
                <a:latin typeface="Times New Roman" panose="02020603050405020304" pitchFamily="18" charset="0"/>
                <a:ea typeface="MS Mincho" panose="02020609040205080304" pitchFamily="49" charset="-128"/>
              </a:rPr>
              <a:t>Christum</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praedicare</a:t>
            </a:r>
            <a:r>
              <a:rPr lang="it-IT" sz="2000" i="1" dirty="0">
                <a:latin typeface="Times New Roman" panose="02020603050405020304" pitchFamily="18" charset="0"/>
                <a:ea typeface="MS Mincho" panose="02020609040205080304" pitchFamily="49" charset="-128"/>
              </a:rPr>
              <a:t>, </a:t>
            </a:r>
            <a:r>
              <a:rPr lang="it-IT" sz="2000" dirty="0">
                <a:latin typeface="Times New Roman" panose="02020603050405020304" pitchFamily="18" charset="0"/>
                <a:ea typeface="MS Mincho" panose="02020609040205080304" pitchFamily="49" charset="-128"/>
              </a:rPr>
              <a:t>o ancora come</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propagatio</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Evangelii</a:t>
            </a:r>
            <a:r>
              <a:rPr lang="it-IT" sz="2000" i="1" dirty="0">
                <a:latin typeface="Times New Roman" panose="02020603050405020304" pitchFamily="18" charset="0"/>
                <a:ea typeface="MS Mincho" panose="02020609040205080304" pitchFamily="49" charset="-128"/>
              </a:rPr>
              <a:t>. </a:t>
            </a:r>
            <a:r>
              <a:rPr lang="it-IT" sz="2000" dirty="0">
                <a:latin typeface="Times New Roman" panose="02020603050405020304" pitchFamily="18" charset="0"/>
                <a:ea typeface="MS Mincho" panose="02020609040205080304" pitchFamily="49" charset="-128"/>
              </a:rPr>
              <a:t>Altre espressioni si aggiungeranno dal medioevo all’epoca moderna: « </a:t>
            </a:r>
            <a:r>
              <a:rPr lang="it-IT" sz="2000" i="1" dirty="0" err="1">
                <a:latin typeface="Times New Roman" panose="02020603050405020304" pitchFamily="18" charset="0"/>
                <a:ea typeface="MS Mincho" panose="02020609040205080304" pitchFamily="49" charset="-128"/>
              </a:rPr>
              <a:t>apostolatus</a:t>
            </a:r>
            <a:r>
              <a:rPr lang="it-IT" sz="2000" i="1" dirty="0">
                <a:latin typeface="Times New Roman" panose="02020603050405020304" pitchFamily="18" charset="0"/>
                <a:ea typeface="MS Mincho" panose="02020609040205080304" pitchFamily="49" charset="-128"/>
              </a:rPr>
              <a:t> - </a:t>
            </a:r>
            <a:r>
              <a:rPr lang="it-IT" sz="2000" i="1" dirty="0" err="1">
                <a:latin typeface="Times New Roman" panose="02020603050405020304" pitchFamily="18" charset="0"/>
                <a:ea typeface="MS Mincho" panose="02020609040205080304" pitchFamily="49" charset="-128"/>
              </a:rPr>
              <a:t>preadicatio</a:t>
            </a:r>
            <a:r>
              <a:rPr lang="it-IT" sz="2000" i="1" dirty="0">
                <a:latin typeface="Times New Roman" panose="02020603050405020304" pitchFamily="18" charset="0"/>
                <a:ea typeface="MS Mincho" panose="02020609040205080304" pitchFamily="49" charset="-128"/>
              </a:rPr>
              <a:t> apostolica – </a:t>
            </a:r>
            <a:r>
              <a:rPr lang="it-IT" sz="2000" i="1" dirty="0" err="1">
                <a:latin typeface="Times New Roman" panose="02020603050405020304" pitchFamily="18" charset="0"/>
                <a:ea typeface="MS Mincho" panose="02020609040205080304" pitchFamily="49" charset="-128"/>
              </a:rPr>
              <a:t>propagatio</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fidei</a:t>
            </a:r>
            <a:r>
              <a:rPr lang="it-IT" sz="2000" i="1" dirty="0">
                <a:latin typeface="Times New Roman" panose="02020603050405020304" pitchFamily="18" charset="0"/>
                <a:ea typeface="MS Mincho" panose="02020609040205080304" pitchFamily="49" charset="-128"/>
              </a:rPr>
              <a:t> - </a:t>
            </a:r>
            <a:r>
              <a:rPr lang="it-IT" sz="2000" i="1" dirty="0" err="1">
                <a:latin typeface="Times New Roman" panose="02020603050405020304" pitchFamily="18" charset="0"/>
                <a:ea typeface="MS Mincho" panose="02020609040205080304" pitchFamily="49" charset="-128"/>
              </a:rPr>
              <a:t>praedicatio</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christianae</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religionis</a:t>
            </a:r>
            <a:r>
              <a:rPr lang="it-IT" sz="2000" dirty="0">
                <a:latin typeface="Times New Roman" panose="02020603050405020304" pitchFamily="18" charset="0"/>
                <a:ea typeface="MS Mincho" panose="02020609040205080304" pitchFamily="49" charset="-128"/>
              </a:rPr>
              <a:t> ». Potremmo trovare anche altre espressioni come </a:t>
            </a:r>
            <a:r>
              <a:rPr lang="it-IT" sz="2000" i="1" dirty="0">
                <a:latin typeface="Times New Roman" panose="02020603050405020304" pitchFamily="18" charset="0"/>
                <a:ea typeface="MS Mincho" panose="02020609040205080304" pitchFamily="49" charset="-128"/>
              </a:rPr>
              <a:t>apostolo e apostolato mondiale</a:t>
            </a:r>
            <a:r>
              <a:rPr lang="it-IT" sz="2000" dirty="0">
                <a:latin typeface="Times New Roman" panose="02020603050405020304" pitchFamily="18" charset="0"/>
                <a:ea typeface="MS Mincho" panose="02020609040205080304" pitchFamily="49" charset="-128"/>
              </a:rPr>
              <a:t>, </a:t>
            </a:r>
            <a:r>
              <a:rPr lang="it-IT" sz="2000" i="1" dirty="0">
                <a:latin typeface="Times New Roman" panose="02020603050405020304" pitchFamily="18" charset="0"/>
                <a:ea typeface="MS Mincho" panose="02020609040205080304" pitchFamily="49" charset="-128"/>
              </a:rPr>
              <a:t>apostolato verso i pagani</a:t>
            </a:r>
            <a:r>
              <a:rPr lang="it-IT" sz="2000"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propagatio</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fidei</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propagatio</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catholicae</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veritatis</a:t>
            </a:r>
            <a:r>
              <a:rPr lang="it-IT" sz="2000" dirty="0">
                <a:latin typeface="Times New Roman" panose="02020603050405020304" pitchFamily="18" charset="0"/>
                <a:ea typeface="MS Mincho" panose="02020609040205080304" pitchFamily="49" charset="-128"/>
              </a:rPr>
              <a:t>.</a:t>
            </a:r>
            <a:r>
              <a:rPr lang="it-IT" sz="2000" baseline="30000" dirty="0">
                <a:latin typeface="Times New Roman" panose="02020603050405020304" pitchFamily="18" charset="0"/>
                <a:ea typeface="MS Mincho" panose="02020609040205080304" pitchFamily="49" charset="-128"/>
              </a:rPr>
              <a:t> </a:t>
            </a:r>
            <a:r>
              <a:rPr lang="it-IT" sz="2000" dirty="0">
                <a:latin typeface="Times New Roman" panose="02020603050405020304" pitchFamily="18" charset="0"/>
                <a:ea typeface="MS Mincho" panose="02020609040205080304" pitchFamily="49" charset="-128"/>
              </a:rPr>
              <a:t>Nel mondo anglosassone, si usa alcune espressioni quali: </a:t>
            </a:r>
            <a:r>
              <a:rPr lang="it-IT" sz="2000" i="1" dirty="0">
                <a:latin typeface="Times New Roman" panose="02020603050405020304" pitchFamily="18" charset="0"/>
                <a:ea typeface="MS Mincho" panose="02020609040205080304" pitchFamily="49" charset="-128"/>
              </a:rPr>
              <a:t>Home mission</a:t>
            </a:r>
            <a:r>
              <a:rPr lang="it-IT" sz="2000" dirty="0">
                <a:latin typeface="Times New Roman" panose="02020603050405020304" pitchFamily="18" charset="0"/>
                <a:ea typeface="MS Mincho" panose="02020609040205080304" pitchFamily="49" charset="-128"/>
              </a:rPr>
              <a:t> (per i non-cristiani o quelli che sono senza religioni), </a:t>
            </a:r>
            <a:r>
              <a:rPr lang="it-IT" sz="2000" i="1" dirty="0" err="1">
                <a:latin typeface="Times New Roman" panose="02020603050405020304" pitchFamily="18" charset="0"/>
                <a:ea typeface="MS Mincho" panose="02020609040205080304" pitchFamily="49" charset="-128"/>
              </a:rPr>
              <a:t>Domestic</a:t>
            </a:r>
            <a:r>
              <a:rPr lang="it-IT" sz="2000" i="1" dirty="0">
                <a:latin typeface="Times New Roman" panose="02020603050405020304" pitchFamily="18" charset="0"/>
                <a:ea typeface="MS Mincho" panose="02020609040205080304" pitchFamily="49" charset="-128"/>
              </a:rPr>
              <a:t> mission</a:t>
            </a:r>
            <a:r>
              <a:rPr lang="it-IT" sz="2000" dirty="0">
                <a:latin typeface="Times New Roman" panose="02020603050405020304" pitchFamily="18" charset="0"/>
                <a:ea typeface="MS Mincho" panose="02020609040205080304" pitchFamily="49" charset="-128"/>
              </a:rPr>
              <a:t> (per i fedeli delle parrocchie del paese), </a:t>
            </a:r>
            <a:r>
              <a:rPr lang="it-IT" sz="2000" i="1" dirty="0">
                <a:latin typeface="Times New Roman" panose="02020603050405020304" pitchFamily="18" charset="0"/>
                <a:ea typeface="MS Mincho" panose="02020609040205080304" pitchFamily="49" charset="-128"/>
              </a:rPr>
              <a:t>Continental mission</a:t>
            </a:r>
            <a:r>
              <a:rPr lang="it-IT" sz="2000" dirty="0">
                <a:latin typeface="Times New Roman" panose="02020603050405020304" pitchFamily="18" charset="0"/>
                <a:ea typeface="MS Mincho" panose="02020609040205080304" pitchFamily="49" charset="-128"/>
              </a:rPr>
              <a:t> (attività pastorale presso gli inglesi del continente), </a:t>
            </a:r>
            <a:r>
              <a:rPr lang="it-IT" sz="2000" i="1" dirty="0" err="1">
                <a:latin typeface="Times New Roman" panose="02020603050405020304" pitchFamily="18" charset="0"/>
                <a:ea typeface="MS Mincho" panose="02020609040205080304" pitchFamily="49" charset="-128"/>
              </a:rPr>
              <a:t>Colonial</a:t>
            </a:r>
            <a:r>
              <a:rPr lang="it-IT" sz="2000" i="1" dirty="0">
                <a:latin typeface="Times New Roman" panose="02020603050405020304" pitchFamily="18" charset="0"/>
                <a:ea typeface="MS Mincho" panose="02020609040205080304" pitchFamily="49" charset="-128"/>
              </a:rPr>
              <a:t> mission</a:t>
            </a:r>
            <a:r>
              <a:rPr lang="it-IT" sz="2000" dirty="0">
                <a:latin typeface="Times New Roman" panose="02020603050405020304" pitchFamily="18" charset="0"/>
                <a:ea typeface="MS Mincho" panose="02020609040205080304" pitchFamily="49" charset="-128"/>
              </a:rPr>
              <a:t> (presso gli inglesi delle colonie) e </a:t>
            </a:r>
            <a:r>
              <a:rPr lang="it-IT" sz="2000" i="1" dirty="0">
                <a:latin typeface="Times New Roman" panose="02020603050405020304" pitchFamily="18" charset="0"/>
                <a:ea typeface="MS Mincho" panose="02020609040205080304" pitchFamily="49" charset="-128"/>
              </a:rPr>
              <a:t>Foreign mission</a:t>
            </a:r>
            <a:r>
              <a:rPr lang="it-IT" sz="2000" dirty="0">
                <a:latin typeface="Times New Roman" panose="02020603050405020304" pitchFamily="18" charset="0"/>
                <a:ea typeface="MS Mincho" panose="02020609040205080304" pitchFamily="49" charset="-128"/>
              </a:rPr>
              <a:t> (per i pagani). Altri distinguono semplicemente </a:t>
            </a:r>
            <a:r>
              <a:rPr lang="it-IT" sz="2000" i="1" dirty="0">
                <a:latin typeface="Times New Roman" panose="02020603050405020304" pitchFamily="18" charset="0"/>
                <a:ea typeface="MS Mincho" panose="02020609040205080304" pitchFamily="49" charset="-128"/>
              </a:rPr>
              <a:t>Mission </a:t>
            </a:r>
            <a:r>
              <a:rPr lang="it-IT" sz="2000" i="1" dirty="0" err="1">
                <a:latin typeface="Times New Roman" panose="02020603050405020304" pitchFamily="18" charset="0"/>
                <a:ea typeface="MS Mincho" panose="02020609040205080304" pitchFamily="49" charset="-128"/>
              </a:rPr>
              <a:t>at</a:t>
            </a:r>
            <a:r>
              <a:rPr lang="it-IT" sz="2000" i="1" dirty="0">
                <a:latin typeface="Times New Roman" panose="02020603050405020304" pitchFamily="18" charset="0"/>
                <a:ea typeface="MS Mincho" panose="02020609040205080304" pitchFamily="49" charset="-128"/>
              </a:rPr>
              <a:t> home</a:t>
            </a:r>
            <a:r>
              <a:rPr lang="it-IT" sz="2000" dirty="0">
                <a:latin typeface="Times New Roman" panose="02020603050405020304" pitchFamily="18" charset="0"/>
                <a:ea typeface="MS Mincho" panose="02020609040205080304" pitchFamily="49" charset="-128"/>
              </a:rPr>
              <a:t> (missione interiore) e </a:t>
            </a:r>
            <a:r>
              <a:rPr lang="it-IT" sz="2000" i="1" dirty="0">
                <a:latin typeface="Times New Roman" panose="02020603050405020304" pitchFamily="18" charset="0"/>
                <a:ea typeface="MS Mincho" panose="02020609040205080304" pitchFamily="49" charset="-128"/>
              </a:rPr>
              <a:t>Mission </a:t>
            </a:r>
            <a:r>
              <a:rPr lang="it-IT" sz="2000" i="1" dirty="0" err="1">
                <a:latin typeface="Times New Roman" panose="02020603050405020304" pitchFamily="18" charset="0"/>
                <a:ea typeface="MS Mincho" panose="02020609040205080304" pitchFamily="49" charset="-128"/>
              </a:rPr>
              <a:t>abroad</a:t>
            </a:r>
            <a:r>
              <a:rPr lang="it-IT" sz="2000" dirty="0">
                <a:latin typeface="Times New Roman" panose="02020603050405020304" pitchFamily="18" charset="0"/>
                <a:ea typeface="MS Mincho" panose="02020609040205080304" pitchFamily="49" charset="-128"/>
              </a:rPr>
              <a:t> (missione estere). Mentre per i cattolici la missione era vista come l’insieme delle attività svolte dai cristiani per l’impiantazione e l’organizzazione della Chiesa tra i non-cristiani, per i Protestanti, si preferisce i termini </a:t>
            </a:r>
            <a:r>
              <a:rPr lang="it-IT" sz="2000" i="1" dirty="0">
                <a:latin typeface="Times New Roman" panose="02020603050405020304" pitchFamily="18" charset="0"/>
                <a:ea typeface="MS Mincho" panose="02020609040205080304" pitchFamily="49" charset="-128"/>
              </a:rPr>
              <a:t>evangelismo</a:t>
            </a:r>
            <a:r>
              <a:rPr lang="it-IT" sz="2000" dirty="0">
                <a:latin typeface="Times New Roman" panose="02020603050405020304" pitchFamily="18" charset="0"/>
                <a:ea typeface="MS Mincho" panose="02020609040205080304" pitchFamily="49" charset="-128"/>
              </a:rPr>
              <a:t> e </a:t>
            </a:r>
            <a:r>
              <a:rPr lang="it-IT" sz="2000" i="1" dirty="0">
                <a:latin typeface="Times New Roman" panose="02020603050405020304" pitchFamily="18" charset="0"/>
                <a:ea typeface="MS Mincho" panose="02020609040205080304" pitchFamily="49" charset="-128"/>
              </a:rPr>
              <a:t>evangelizzazione</a:t>
            </a:r>
            <a:r>
              <a:rPr lang="it-IT" sz="2000" dirty="0">
                <a:latin typeface="Times New Roman" panose="02020603050405020304" pitchFamily="18" charset="0"/>
                <a:ea typeface="MS Mincho" panose="02020609040205080304" pitchFamily="49" charset="-128"/>
              </a:rPr>
              <a:t> o ancora l’espressione </a:t>
            </a:r>
            <a:r>
              <a:rPr lang="it-IT" sz="2000" i="1" dirty="0">
                <a:latin typeface="Times New Roman" panose="02020603050405020304" pitchFamily="18" charset="0"/>
                <a:ea typeface="MS Mincho" panose="02020609040205080304" pitchFamily="49" charset="-128"/>
              </a:rPr>
              <a:t>annuncio missionario</a:t>
            </a:r>
            <a:r>
              <a:rPr lang="it-IT" sz="2000" dirty="0">
                <a:latin typeface="Times New Roman" panose="02020603050405020304" pitchFamily="18" charset="0"/>
                <a:ea typeface="MS Mincho" panose="02020609040205080304" pitchFamily="49" charset="-128"/>
              </a:rPr>
              <a:t> che ha come lo scopo di convertire al protestantesimo i non protestanti o fare tra questi (cattolici compresi) dei proseliti. </a:t>
            </a:r>
            <a:endParaRPr lang="it-IT"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472476633"/>
      </p:ext>
    </p:extLst>
  </p:cSld>
  <p:clrMapOvr>
    <a:masterClrMapping/>
  </p:clrMapOvr>
  <mc:AlternateContent xmlns:mc="http://schemas.openxmlformats.org/markup-compatibility/2006" xmlns:p14="http://schemas.microsoft.com/office/powerpoint/2010/main">
    <mc:Choice Requires="p14">
      <p:transition spd="slow" p14:dur="35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F6F79C3-9888-47D5-BEAF-6CA825D6A579}"/>
              </a:ext>
            </a:extLst>
          </p:cNvPr>
          <p:cNvSpPr/>
          <p:nvPr/>
        </p:nvSpPr>
        <p:spPr>
          <a:xfrm>
            <a:off x="985706" y="399324"/>
            <a:ext cx="10511406" cy="3029676"/>
          </a:xfrm>
          <a:prstGeom prst="rect">
            <a:avLst/>
          </a:prstGeom>
        </p:spPr>
        <p:txBody>
          <a:bodyPr wrap="square">
            <a:spAutoFit/>
          </a:bodyPr>
          <a:lstStyle/>
          <a:p>
            <a:pPr indent="431800" algn="just">
              <a:lnSpc>
                <a:spcPct val="150000"/>
              </a:lnSpc>
              <a:spcAft>
                <a:spcPts val="1000"/>
              </a:spcAft>
            </a:pPr>
            <a:r>
              <a:rPr lang="it-IT" sz="2000" dirty="0">
                <a:latin typeface="Times New Roman" panose="02020603050405020304" pitchFamily="18" charset="0"/>
                <a:ea typeface="MS Mincho" panose="02020609040205080304" pitchFamily="49" charset="-128"/>
              </a:rPr>
              <a:t>Come lo sottolinea David Bosch, fino agli anni cinquanta, l’uso del termine </a:t>
            </a:r>
            <a:r>
              <a:rPr lang="it-IT" sz="2000" i="1" dirty="0">
                <a:latin typeface="Times New Roman" panose="02020603050405020304" pitchFamily="18" charset="0"/>
                <a:ea typeface="MS Mincho" panose="02020609040205080304" pitchFamily="49" charset="-128"/>
              </a:rPr>
              <a:t>missione </a:t>
            </a:r>
            <a:r>
              <a:rPr lang="it-IT" sz="2000" dirty="0">
                <a:latin typeface="Times New Roman" panose="02020603050405020304" pitchFamily="18" charset="0"/>
                <a:ea typeface="MS Mincho" panose="02020609040205080304" pitchFamily="49" charset="-128"/>
              </a:rPr>
              <a:t>aveva avuto molti significati: </a:t>
            </a:r>
          </a:p>
          <a:p>
            <a:pPr marL="431800" algn="just">
              <a:lnSpc>
                <a:spcPct val="115000"/>
              </a:lnSpc>
              <a:spcAft>
                <a:spcPts val="1000"/>
              </a:spcAft>
            </a:pPr>
            <a:r>
              <a:rPr lang="it-IT" dirty="0">
                <a:latin typeface="Times New Roman" panose="02020603050405020304" pitchFamily="18" charset="0"/>
                <a:ea typeface="MS Mincho" panose="02020609040205080304" pitchFamily="49" charset="-128"/>
              </a:rPr>
              <a:t>a) l’invio di missionari in un determinato territorio, b) le attività intraprese da tali missionari, c) l’area geografica in cui si svolgeva la loro attività, d) l’agenzia che inviava missionari, e) il mondo non cristiano o “terra di missione”, oppure f) il centro a partire dal quale i missionari operavano in “terra di missione” (g) una comunità locale priva di un ministro residente e ancora dipendente dal sostegno di una chiesa più anziana, istituita, oppure (h) una serie di servizi speciali pensati allo scopo di approfondire o diffondere la fede cristiana, solitamente in un ambiente nominalmente cristiano.</a:t>
            </a:r>
          </a:p>
        </p:txBody>
      </p:sp>
      <p:sp>
        <p:nvSpPr>
          <p:cNvPr id="4" name="Rettangolo 3">
            <a:extLst>
              <a:ext uri="{FF2B5EF4-FFF2-40B4-BE49-F238E27FC236}">
                <a16:creationId xmlns:a16="http://schemas.microsoft.com/office/drawing/2014/main" id="{F6CC2122-B52C-4797-A014-6BE7857A1DC2}"/>
              </a:ext>
            </a:extLst>
          </p:cNvPr>
          <p:cNvSpPr/>
          <p:nvPr/>
        </p:nvSpPr>
        <p:spPr>
          <a:xfrm>
            <a:off x="738231" y="3429000"/>
            <a:ext cx="10838576" cy="3276282"/>
          </a:xfrm>
          <a:prstGeom prst="rect">
            <a:avLst/>
          </a:prstGeom>
        </p:spPr>
        <p:txBody>
          <a:bodyPr wrap="square">
            <a:spAutoFit/>
          </a:bodyPr>
          <a:lstStyle/>
          <a:p>
            <a:pPr indent="431800" algn="just">
              <a:lnSpc>
                <a:spcPct val="150000"/>
              </a:lnSpc>
              <a:spcAft>
                <a:spcPts val="1000"/>
              </a:spcAft>
            </a:pPr>
            <a:r>
              <a:rPr lang="it-IT" sz="2000" dirty="0">
                <a:latin typeface="Times New Roman" panose="02020603050405020304" pitchFamily="18" charset="0"/>
                <a:ea typeface="MS Mincho" panose="02020609040205080304" pitchFamily="49" charset="-128"/>
              </a:rPr>
              <a:t>Tutte queste definizioni della missione, ancora presente nella prassi missionaria e nell’immaginario di molti cristiani, hanno generato, nella riflessione teologica, una concezione della missione quale «</a:t>
            </a:r>
            <a:r>
              <a:rPr lang="it-IT" sz="2000" b="1" dirty="0">
                <a:latin typeface="Times New Roman" panose="02020603050405020304" pitchFamily="18" charset="0"/>
                <a:ea typeface="MS Mincho" panose="02020609040205080304" pitchFamily="49" charset="-128"/>
              </a:rPr>
              <a:t>diffusione della fede, espansione del regno di Dio, conversione degli infedeli e fondazione di nuove chiese</a:t>
            </a:r>
            <a:r>
              <a:rPr lang="it-IT" sz="2000" dirty="0">
                <a:latin typeface="Times New Roman" panose="02020603050405020304" pitchFamily="18" charset="0"/>
                <a:ea typeface="MS Mincho" panose="02020609040205080304" pitchFamily="49" charset="-128"/>
              </a:rPr>
              <a:t>». Il concetto di missione implica dunque un’autorità che manda (agente di missione), una persona mandata (missionario/a), gli interlocutori, un messaggio da comunicare, un contesto e i mezzi adeguati perché il messaggio raggiunga lo scopo attribuitogli non dal missionario ma da chi lo ha mandato. Tutto ciò « presuppone dunque che chi manda abbia l’autorità di farlo.</a:t>
            </a:r>
          </a:p>
        </p:txBody>
      </p:sp>
    </p:spTree>
    <p:extLst>
      <p:ext uri="{BB962C8B-B14F-4D97-AF65-F5344CB8AC3E}">
        <p14:creationId xmlns:p14="http://schemas.microsoft.com/office/powerpoint/2010/main" val="2156327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0B7FA44-8389-46FF-A2DC-574DD85B98DA}"/>
              </a:ext>
            </a:extLst>
          </p:cNvPr>
          <p:cNvGrpSpPr/>
          <p:nvPr/>
        </p:nvGrpSpPr>
        <p:grpSpPr>
          <a:xfrm>
            <a:off x="-53317" y="-54489"/>
            <a:ext cx="1055318" cy="1716395"/>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9" name="Rectangle 178">
            <a:extLst>
              <a:ext uri="{FF2B5EF4-FFF2-40B4-BE49-F238E27FC236}">
                <a16:creationId xmlns:a16="http://schemas.microsoft.com/office/drawing/2014/main" id="{46CE52EB-9596-4C92-8DBD-E4BF8F7C3889}"/>
              </a:ext>
            </a:extLst>
          </p:cNvPr>
          <p:cNvSpPr/>
          <p:nvPr/>
        </p:nvSpPr>
        <p:spPr>
          <a:xfrm flipV="1">
            <a:off x="565074" y="20323"/>
            <a:ext cx="11626925" cy="41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1FEE6D45-CF07-4F0C-99B1-C3C75AEEC9B7}"/>
              </a:ext>
            </a:extLst>
          </p:cNvPr>
          <p:cNvSpPr/>
          <p:nvPr/>
        </p:nvSpPr>
        <p:spPr>
          <a:xfrm>
            <a:off x="1346654" y="1328745"/>
            <a:ext cx="9498689" cy="1631216"/>
          </a:xfrm>
          <a:prstGeom prst="rect">
            <a:avLst/>
          </a:prstGeom>
        </p:spPr>
        <p:txBody>
          <a:bodyPr wrap="square">
            <a:spAutoFit/>
          </a:bodyPr>
          <a:lstStyle/>
          <a:p>
            <a:pPr algn="just"/>
            <a:r>
              <a:rPr lang="it-IT" sz="2000" dirty="0">
                <a:latin typeface="Calibri" panose="020F0502020204030204" pitchFamily="34" charset="0"/>
                <a:ea typeface="MS Mincho" panose="02020609040205080304" pitchFamily="49" charset="-128"/>
                <a:cs typeface="Times New Roman" panose="02020603050405020304" pitchFamily="18" charset="0"/>
              </a:rPr>
              <a:t>Per chi s’interessa al </a:t>
            </a:r>
            <a:r>
              <a:rPr lang="it-IT" sz="2000" i="1" dirty="0">
                <a:latin typeface="Calibri" panose="020F0502020204030204" pitchFamily="34" charset="0"/>
                <a:ea typeface="MS Mincho" panose="02020609040205080304" pitchFamily="49" charset="-128"/>
                <a:cs typeface="Times New Roman" panose="02020603050405020304" pitchFamily="18" charset="0"/>
              </a:rPr>
              <a:t>concetto di missione</a:t>
            </a:r>
            <a:r>
              <a:rPr lang="it-IT" sz="2000" dirty="0">
                <a:latin typeface="Calibri" panose="020F0502020204030204" pitchFamily="34" charset="0"/>
                <a:ea typeface="MS Mincho" panose="02020609040205080304" pitchFamily="49" charset="-128"/>
                <a:cs typeface="Times New Roman" panose="02020603050405020304" pitchFamily="18" charset="0"/>
              </a:rPr>
              <a:t>, una delle sfide è di chiedersi se si parla delle </a:t>
            </a:r>
            <a:r>
              <a:rPr lang="it-IT" sz="2000" i="1" dirty="0">
                <a:latin typeface="Calibri" panose="020F0502020204030204" pitchFamily="34" charset="0"/>
                <a:ea typeface="MS Mincho" panose="02020609040205080304" pitchFamily="49" charset="-128"/>
                <a:cs typeface="Times New Roman" panose="02020603050405020304" pitchFamily="18" charset="0"/>
              </a:rPr>
              <a:t>missioni</a:t>
            </a:r>
            <a:r>
              <a:rPr lang="it-IT" sz="2000" dirty="0">
                <a:latin typeface="Calibri" panose="020F0502020204030204" pitchFamily="34" charset="0"/>
                <a:ea typeface="MS Mincho" panose="02020609040205080304" pitchFamily="49" charset="-128"/>
                <a:cs typeface="Times New Roman" panose="02020603050405020304" pitchFamily="18" charset="0"/>
              </a:rPr>
              <a:t> o della </a:t>
            </a:r>
            <a:r>
              <a:rPr lang="it-IT" sz="2000" i="1" dirty="0">
                <a:latin typeface="Calibri" panose="020F0502020204030204" pitchFamily="34" charset="0"/>
                <a:ea typeface="MS Mincho" panose="02020609040205080304" pitchFamily="49" charset="-128"/>
                <a:cs typeface="Times New Roman" panose="02020603050405020304" pitchFamily="18" charset="0"/>
              </a:rPr>
              <a:t>missione</a:t>
            </a:r>
            <a:r>
              <a:rPr lang="it-IT" sz="2000" dirty="0">
                <a:latin typeface="Calibri" panose="020F0502020204030204" pitchFamily="34" charset="0"/>
                <a:ea typeface="MS Mincho" panose="02020609040205080304" pitchFamily="49" charset="-128"/>
                <a:cs typeface="Times New Roman" panose="02020603050405020304" pitchFamily="18" charset="0"/>
              </a:rPr>
              <a:t>. Se la prima è facilmente comprensibile, la seconda è del tutto complesso perché si trova all’incrocio di una relazione asimmetrica ma reale tra Dio e la Chiesa. </a:t>
            </a:r>
          </a:p>
          <a:p>
            <a:pPr algn="just"/>
            <a:endParaRPr lang="it-IT"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Rettangolo 2">
            <a:extLst>
              <a:ext uri="{FF2B5EF4-FFF2-40B4-BE49-F238E27FC236}">
                <a16:creationId xmlns:a16="http://schemas.microsoft.com/office/drawing/2014/main" id="{725D05CF-38AA-4F1A-BF77-BA51C07BD35C}"/>
              </a:ext>
            </a:extLst>
          </p:cNvPr>
          <p:cNvSpPr/>
          <p:nvPr/>
        </p:nvSpPr>
        <p:spPr>
          <a:xfrm>
            <a:off x="3883013" y="693794"/>
            <a:ext cx="7122527" cy="385362"/>
          </a:xfrm>
          <a:prstGeom prst="rect">
            <a:avLst/>
          </a:prstGeom>
        </p:spPr>
        <p:txBody>
          <a:bodyPr wrap="none">
            <a:spAutoFit/>
          </a:bodyPr>
          <a:lstStyle/>
          <a:p>
            <a:pPr lvl="1">
              <a:lnSpc>
                <a:spcPct val="115000"/>
              </a:lnSpc>
              <a:spcBef>
                <a:spcPts val="1200"/>
              </a:spcBef>
              <a:spcAft>
                <a:spcPts val="600"/>
              </a:spcAft>
            </a:pPr>
            <a:r>
              <a:rPr lang="it-IT" i="1" dirty="0">
                <a:latin typeface="Times New Roman" panose="02020603050405020304" pitchFamily="18" charset="0"/>
                <a:ea typeface="MS Gothic" panose="020B0609070205080204" pitchFamily="49" charset="-128"/>
                <a:cs typeface="Times New Roman" panose="02020603050405020304" pitchFamily="18" charset="0"/>
              </a:rPr>
              <a:t>1.3. Dal compito alla natura della Chiesa: Vaticano II e la </a:t>
            </a:r>
            <a:r>
              <a:rPr lang="it-IT" i="1" dirty="0" err="1">
                <a:latin typeface="Times New Roman" panose="02020603050405020304" pitchFamily="18" charset="0"/>
                <a:ea typeface="MS Gothic" panose="020B0609070205080204" pitchFamily="49" charset="-128"/>
                <a:cs typeface="Times New Roman" panose="02020603050405020304" pitchFamily="18" charset="0"/>
              </a:rPr>
              <a:t>Missio</a:t>
            </a:r>
            <a:r>
              <a:rPr lang="it-IT" i="1" dirty="0">
                <a:latin typeface="Times New Roman" panose="02020603050405020304" pitchFamily="18" charset="0"/>
                <a:ea typeface="MS Gothic" panose="020B0609070205080204" pitchFamily="49" charset="-128"/>
                <a:cs typeface="Times New Roman" panose="02020603050405020304" pitchFamily="18" charset="0"/>
              </a:rPr>
              <a:t> Dei</a:t>
            </a:r>
          </a:p>
        </p:txBody>
      </p:sp>
      <p:sp>
        <p:nvSpPr>
          <p:cNvPr id="4" name="Rettangolo 3">
            <a:extLst>
              <a:ext uri="{FF2B5EF4-FFF2-40B4-BE49-F238E27FC236}">
                <a16:creationId xmlns:a16="http://schemas.microsoft.com/office/drawing/2014/main" id="{A116E1EE-BEFB-4121-863C-49AC824FF575}"/>
              </a:ext>
            </a:extLst>
          </p:cNvPr>
          <p:cNvSpPr/>
          <p:nvPr/>
        </p:nvSpPr>
        <p:spPr>
          <a:xfrm>
            <a:off x="1005058" y="4840767"/>
            <a:ext cx="10000482" cy="1323439"/>
          </a:xfrm>
          <a:prstGeom prst="rect">
            <a:avLst/>
          </a:prstGeom>
          <a:solidFill>
            <a:schemeClr val="bg1"/>
          </a:solidFill>
        </p:spPr>
        <p:txBody>
          <a:bodyPr wrap="square">
            <a:spAutoFit/>
          </a:bodyPr>
          <a:lstStyle/>
          <a:p>
            <a:pPr algn="just">
              <a:spcAft>
                <a:spcPts val="0"/>
              </a:spcAft>
            </a:pPr>
            <a:r>
              <a:rPr lang="it-IT" sz="2000" dirty="0">
                <a:latin typeface="Calibri" panose="020F0502020204030204" pitchFamily="34" charset="0"/>
                <a:ea typeface="MS Mincho" panose="02020609040205080304" pitchFamily="49" charset="-128"/>
                <a:cs typeface="Times New Roman" panose="02020603050405020304" pitchFamily="18" charset="0"/>
              </a:rPr>
              <a:t>La </a:t>
            </a:r>
            <a:r>
              <a:rPr lang="it-IT" sz="2000" i="1" dirty="0" err="1">
                <a:latin typeface="Calibri" panose="020F0502020204030204" pitchFamily="34" charset="0"/>
                <a:ea typeface="MS Mincho" panose="02020609040205080304" pitchFamily="49" charset="-128"/>
                <a:cs typeface="Times New Roman" panose="02020603050405020304" pitchFamily="18" charset="0"/>
              </a:rPr>
              <a:t>missio</a:t>
            </a:r>
            <a:r>
              <a:rPr lang="it-IT" sz="2000" i="1" dirty="0">
                <a:latin typeface="Calibri" panose="020F0502020204030204" pitchFamily="34" charset="0"/>
                <a:ea typeface="MS Mincho" panose="02020609040205080304" pitchFamily="49" charset="-128"/>
                <a:cs typeface="Times New Roman" panose="02020603050405020304" pitchFamily="18" charset="0"/>
              </a:rPr>
              <a:t> Dei</a:t>
            </a:r>
            <a:r>
              <a:rPr lang="it-IT" sz="2000" dirty="0">
                <a:latin typeface="Calibri" panose="020F0502020204030204" pitchFamily="34" charset="0"/>
                <a:ea typeface="MS Mincho" panose="02020609040205080304" pitchFamily="49" charset="-128"/>
                <a:cs typeface="Times New Roman" panose="02020603050405020304" pitchFamily="18" charset="0"/>
              </a:rPr>
              <a:t> indica che Dio è protagonista e fonte delle attività missionarie della Chiesa. Sul processo che ha portato a definire la missione come </a:t>
            </a:r>
            <a:r>
              <a:rPr lang="it-IT" sz="2000" dirty="0" err="1">
                <a:latin typeface="Calibri" panose="020F0502020204030204" pitchFamily="34" charset="0"/>
                <a:ea typeface="MS Mincho" panose="02020609040205080304" pitchFamily="49" charset="-128"/>
                <a:cs typeface="Times New Roman" panose="02020603050405020304" pitchFamily="18" charset="0"/>
              </a:rPr>
              <a:t>missio</a:t>
            </a:r>
            <a:r>
              <a:rPr lang="it-IT" sz="2000" dirty="0">
                <a:latin typeface="Calibri" panose="020F0502020204030204" pitchFamily="34" charset="0"/>
                <a:ea typeface="MS Mincho" panose="02020609040205080304" pitchFamily="49" charset="-128"/>
                <a:cs typeface="Times New Roman" panose="02020603050405020304" pitchFamily="18" charset="0"/>
              </a:rPr>
              <a:t> Dei, assicurando così la sua unità, ha avuto un influsso importante gli sviluppi “nel campo della teologia biblica e sistematica” e la figura di Karl </a:t>
            </a:r>
            <a:r>
              <a:rPr lang="it-IT" sz="2000" dirty="0" err="1">
                <a:latin typeface="Calibri" panose="020F0502020204030204" pitchFamily="34" charset="0"/>
                <a:ea typeface="MS Mincho" panose="02020609040205080304" pitchFamily="49" charset="-128"/>
                <a:cs typeface="Times New Roman" panose="02020603050405020304" pitchFamily="18" charset="0"/>
              </a:rPr>
              <a:t>Barth</a:t>
            </a:r>
            <a:r>
              <a:rPr lang="it-IT" sz="2000" dirty="0">
                <a:latin typeface="Calibri" panose="020F0502020204030204" pitchFamily="34" charset="0"/>
                <a:ea typeface="MS Mincho" panose="02020609040205080304" pitchFamily="49" charset="-128"/>
                <a:cs typeface="Times New Roman" panose="02020603050405020304" pitchFamily="18" charset="0"/>
              </a:rPr>
              <a:t> che  alla conferenza missionaria di Brandeburgo (1932)</a:t>
            </a:r>
            <a:endParaRPr lang="it-IT" sz="16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5" name="Rettangolo 4">
            <a:extLst>
              <a:ext uri="{FF2B5EF4-FFF2-40B4-BE49-F238E27FC236}">
                <a16:creationId xmlns:a16="http://schemas.microsoft.com/office/drawing/2014/main" id="{937C3B3B-0C8A-430B-BB03-014407372A82}"/>
              </a:ext>
            </a:extLst>
          </p:cNvPr>
          <p:cNvSpPr/>
          <p:nvPr/>
        </p:nvSpPr>
        <p:spPr>
          <a:xfrm>
            <a:off x="2227263" y="2478038"/>
            <a:ext cx="8384810" cy="1754326"/>
          </a:xfrm>
          <a:prstGeom prst="rect">
            <a:avLst/>
          </a:prstGeom>
        </p:spPr>
        <p:txBody>
          <a:bodyPr wrap="square">
            <a:spAutoFit/>
          </a:bodyPr>
          <a:lstStyle/>
          <a:p>
            <a:pPr algn="just"/>
            <a:r>
              <a:rPr lang="it-IT" dirty="0">
                <a:latin typeface="Times New Roman" panose="02020603050405020304" pitchFamily="18" charset="0"/>
                <a:ea typeface="MS Mincho" panose="02020609040205080304" pitchFamily="49" charset="-128"/>
              </a:rPr>
              <a:t>La missione al singolare indica la </a:t>
            </a:r>
            <a:r>
              <a:rPr lang="it-IT" i="1" dirty="0" err="1">
                <a:latin typeface="Times New Roman" panose="02020603050405020304" pitchFamily="18" charset="0"/>
                <a:ea typeface="MS Mincho" panose="02020609040205080304" pitchFamily="49" charset="-128"/>
              </a:rPr>
              <a:t>missio</a:t>
            </a:r>
            <a:r>
              <a:rPr lang="it-IT" i="1" dirty="0">
                <a:latin typeface="Times New Roman" panose="02020603050405020304" pitchFamily="18" charset="0"/>
                <a:ea typeface="MS Mincho" panose="02020609040205080304" pitchFamily="49" charset="-128"/>
              </a:rPr>
              <a:t> Dei</a:t>
            </a:r>
            <a:r>
              <a:rPr lang="it-IT" dirty="0">
                <a:latin typeface="Times New Roman" panose="02020603050405020304" pitchFamily="18" charset="0"/>
                <a:ea typeface="MS Mincho" panose="02020609040205080304" pitchFamily="49" charset="-128"/>
              </a:rPr>
              <a:t> (missione di Dio), cioè l’autorivelazione di Dio come colui che ama il mondo, il suo coinvolgimento nel e con il mondo, la sua natura e attività, i quali abbracciano sia la chiesa che il mondo, e a cui la chiesa ha il privilegio di partecipare […] Il plurale </a:t>
            </a:r>
            <a:r>
              <a:rPr lang="it-IT" i="1" dirty="0">
                <a:latin typeface="Times New Roman" panose="02020603050405020304" pitchFamily="18" charset="0"/>
                <a:ea typeface="MS Mincho" panose="02020609040205080304" pitchFamily="49" charset="-128"/>
              </a:rPr>
              <a:t>missioni (</a:t>
            </a:r>
            <a:r>
              <a:rPr lang="it-IT" i="1" dirty="0" err="1">
                <a:latin typeface="Times New Roman" panose="02020603050405020304" pitchFamily="18" charset="0"/>
                <a:ea typeface="MS Mincho" panose="02020609040205080304" pitchFamily="49" charset="-128"/>
              </a:rPr>
              <a:t>missiones</a:t>
            </a:r>
            <a:r>
              <a:rPr lang="it-IT" i="1" dirty="0">
                <a:latin typeface="Times New Roman" panose="02020603050405020304" pitchFamily="18" charset="0"/>
                <a:ea typeface="MS Mincho" panose="02020609040205080304" pitchFamily="49" charset="-128"/>
              </a:rPr>
              <a:t> ecclesiae</a:t>
            </a:r>
            <a:r>
              <a:rPr lang="it-IT" dirty="0">
                <a:latin typeface="Times New Roman" panose="02020603050405020304" pitchFamily="18" charset="0"/>
                <a:ea typeface="MS Mincho" panose="02020609040205080304" pitchFamily="49" charset="-128"/>
              </a:rPr>
              <a:t>: le imprese missionarie della chiesa) indica invece forme particolari, riferite a tempi, luoghi o bisogni specifici, di partecipazione alla </a:t>
            </a:r>
            <a:r>
              <a:rPr lang="it-IT" i="1" dirty="0" err="1">
                <a:latin typeface="Times New Roman" panose="02020603050405020304" pitchFamily="18" charset="0"/>
                <a:ea typeface="MS Mincho" panose="02020609040205080304" pitchFamily="49" charset="-128"/>
              </a:rPr>
              <a:t>missio</a:t>
            </a:r>
            <a:r>
              <a:rPr lang="it-IT" i="1" dirty="0">
                <a:latin typeface="Times New Roman" panose="02020603050405020304" pitchFamily="18" charset="0"/>
                <a:ea typeface="MS Mincho" panose="02020609040205080304" pitchFamily="49" charset="-128"/>
              </a:rPr>
              <a:t> Dei.</a:t>
            </a:r>
            <a:endParaRPr lang="it-IT"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192025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0B7FA44-8389-46FF-A2DC-574DD85B98DA}"/>
              </a:ext>
            </a:extLst>
          </p:cNvPr>
          <p:cNvGrpSpPr/>
          <p:nvPr/>
        </p:nvGrpSpPr>
        <p:grpSpPr>
          <a:xfrm>
            <a:off x="-53317" y="-54489"/>
            <a:ext cx="1055318" cy="1716395"/>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9" name="Rectangle 178">
            <a:extLst>
              <a:ext uri="{FF2B5EF4-FFF2-40B4-BE49-F238E27FC236}">
                <a16:creationId xmlns:a16="http://schemas.microsoft.com/office/drawing/2014/main" id="{46CE52EB-9596-4C92-8DBD-E4BF8F7C3889}"/>
              </a:ext>
            </a:extLst>
          </p:cNvPr>
          <p:cNvSpPr/>
          <p:nvPr/>
        </p:nvSpPr>
        <p:spPr>
          <a:xfrm flipV="1">
            <a:off x="565074" y="20323"/>
            <a:ext cx="11626925" cy="41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066184D1-F631-4096-A597-01578BDA2A69}"/>
              </a:ext>
            </a:extLst>
          </p:cNvPr>
          <p:cNvSpPr/>
          <p:nvPr/>
        </p:nvSpPr>
        <p:spPr>
          <a:xfrm>
            <a:off x="1002001" y="738147"/>
            <a:ext cx="10281192" cy="5760551"/>
          </a:xfrm>
          <a:prstGeom prst="rect">
            <a:avLst/>
          </a:prstGeom>
          <a:solidFill>
            <a:schemeClr val="bg2"/>
          </a:solidFill>
        </p:spPr>
        <p:txBody>
          <a:bodyPr wrap="square">
            <a:spAutoFit/>
          </a:bodyPr>
          <a:lstStyle/>
          <a:p>
            <a:pPr indent="431800" algn="just">
              <a:lnSpc>
                <a:spcPct val="150000"/>
              </a:lnSpc>
              <a:spcAft>
                <a:spcPts val="1000"/>
              </a:spcAft>
            </a:pPr>
            <a:r>
              <a:rPr lang="it-IT" dirty="0">
                <a:latin typeface="Times New Roman" panose="02020603050405020304" pitchFamily="18" charset="0"/>
                <a:ea typeface="MS Mincho" panose="02020609040205080304" pitchFamily="49" charset="-128"/>
              </a:rPr>
              <a:t>Dal </a:t>
            </a:r>
            <a:r>
              <a:rPr lang="it-IT" i="1" dirty="0" err="1">
                <a:latin typeface="Times New Roman" panose="02020603050405020304" pitchFamily="18" charset="0"/>
                <a:ea typeface="MS Mincho" panose="02020609040205080304" pitchFamily="49" charset="-128"/>
              </a:rPr>
              <a:t>Maximun</a:t>
            </a:r>
            <a:r>
              <a:rPr lang="it-IT" i="1" dirty="0">
                <a:latin typeface="Times New Roman" panose="02020603050405020304" pitchFamily="18" charset="0"/>
                <a:ea typeface="MS Mincho" panose="02020609040205080304" pitchFamily="49" charset="-128"/>
              </a:rPr>
              <a:t> </a:t>
            </a:r>
            <a:r>
              <a:rPr lang="it-IT" i="1" dirty="0" err="1">
                <a:latin typeface="Times New Roman" panose="02020603050405020304" pitchFamily="18" charset="0"/>
                <a:ea typeface="MS Mincho" panose="02020609040205080304" pitchFamily="49" charset="-128"/>
              </a:rPr>
              <a:t>illud</a:t>
            </a:r>
            <a:r>
              <a:rPr lang="it-IT" dirty="0">
                <a:latin typeface="Times New Roman" panose="02020603050405020304" pitchFamily="18" charset="0"/>
                <a:ea typeface="MS Mincho" panose="02020609040205080304" pitchFamily="49" charset="-128"/>
              </a:rPr>
              <a:t> di Papa Benedetto (1919) a </a:t>
            </a:r>
            <a:r>
              <a:rPr lang="it-IT" i="1" dirty="0">
                <a:latin typeface="Times New Roman" panose="02020603050405020304" pitchFamily="18" charset="0"/>
                <a:ea typeface="MS Mincho" panose="02020609040205080304" pitchFamily="49" charset="-128"/>
              </a:rPr>
              <a:t>Fratelli tutti</a:t>
            </a:r>
            <a:r>
              <a:rPr lang="it-IT" dirty="0">
                <a:latin typeface="Times New Roman" panose="02020603050405020304" pitchFamily="18" charset="0"/>
                <a:ea typeface="MS Mincho" panose="02020609040205080304" pitchFamily="49" charset="-128"/>
              </a:rPr>
              <a:t> di Papa Francesco ( 3 ottobre 2020) passando dai documenti missionari quali </a:t>
            </a:r>
            <a:r>
              <a:rPr lang="it-IT" i="1" dirty="0">
                <a:latin typeface="Times New Roman" panose="02020603050405020304" pitchFamily="18" charset="0"/>
                <a:ea typeface="MS Mincho" panose="02020609040205080304" pitchFamily="49" charset="-128"/>
              </a:rPr>
              <a:t>Ad </a:t>
            </a:r>
            <a:r>
              <a:rPr lang="it-IT" i="1" dirty="0" err="1">
                <a:latin typeface="Times New Roman" panose="02020603050405020304" pitchFamily="18" charset="0"/>
                <a:ea typeface="MS Mincho" panose="02020609040205080304" pitchFamily="49" charset="-128"/>
              </a:rPr>
              <a:t>gentes</a:t>
            </a:r>
            <a:r>
              <a:rPr lang="it-IT" dirty="0">
                <a:latin typeface="Times New Roman" panose="02020603050405020304" pitchFamily="18" charset="0"/>
                <a:ea typeface="MS Mincho" panose="02020609040205080304" pitchFamily="49" charset="-128"/>
              </a:rPr>
              <a:t> del Concilio Vaticano II, </a:t>
            </a:r>
            <a:r>
              <a:rPr lang="it-IT" i="1" dirty="0" err="1">
                <a:latin typeface="Times New Roman" panose="02020603050405020304" pitchFamily="18" charset="0"/>
                <a:ea typeface="MS Mincho" panose="02020609040205080304" pitchFamily="49" charset="-128"/>
              </a:rPr>
              <a:t>Evangelii</a:t>
            </a:r>
            <a:r>
              <a:rPr lang="it-IT" i="1" dirty="0">
                <a:latin typeface="Times New Roman" panose="02020603050405020304" pitchFamily="18" charset="0"/>
                <a:ea typeface="MS Mincho" panose="02020609040205080304" pitchFamily="49" charset="-128"/>
              </a:rPr>
              <a:t> </a:t>
            </a:r>
            <a:r>
              <a:rPr lang="it-IT" i="1" dirty="0" err="1">
                <a:latin typeface="Times New Roman" panose="02020603050405020304" pitchFamily="18" charset="0"/>
                <a:ea typeface="MS Mincho" panose="02020609040205080304" pitchFamily="49" charset="-128"/>
              </a:rPr>
              <a:t>Nuntiandi</a:t>
            </a:r>
            <a:r>
              <a:rPr lang="it-IT" dirty="0">
                <a:latin typeface="Times New Roman" panose="02020603050405020304" pitchFamily="18" charset="0"/>
                <a:ea typeface="MS Mincho" panose="02020609040205080304" pitchFamily="49" charset="-128"/>
              </a:rPr>
              <a:t> di Paulo VI (1975) e </a:t>
            </a:r>
            <a:r>
              <a:rPr lang="it-IT" i="1" dirty="0" err="1">
                <a:latin typeface="Times New Roman" panose="02020603050405020304" pitchFamily="18" charset="0"/>
                <a:ea typeface="MS Mincho" panose="02020609040205080304" pitchFamily="49" charset="-128"/>
              </a:rPr>
              <a:t>Redemptoris</a:t>
            </a:r>
            <a:r>
              <a:rPr lang="it-IT" i="1" dirty="0">
                <a:latin typeface="Times New Roman" panose="02020603050405020304" pitchFamily="18" charset="0"/>
                <a:ea typeface="MS Mincho" panose="02020609040205080304" pitchFamily="49" charset="-128"/>
              </a:rPr>
              <a:t> </a:t>
            </a:r>
            <a:r>
              <a:rPr lang="it-IT" i="1" dirty="0" err="1">
                <a:latin typeface="Times New Roman" panose="02020603050405020304" pitchFamily="18" charset="0"/>
                <a:ea typeface="MS Mincho" panose="02020609040205080304" pitchFamily="49" charset="-128"/>
              </a:rPr>
              <a:t>missio</a:t>
            </a:r>
            <a:r>
              <a:rPr lang="it-IT" dirty="0">
                <a:latin typeface="Times New Roman" panose="02020603050405020304" pitchFamily="18" charset="0"/>
                <a:ea typeface="MS Mincho" panose="02020609040205080304" pitchFamily="49" charset="-128"/>
              </a:rPr>
              <a:t> di Giovanni Paolo secondo (1991), il rapporto tra missione e evangelizzazione è complesso. Un tale rapporto viene sempre più visto in termini di ambiti o contesto della missione. Se nel passato la distinzione era chiara tra le chiese pienamente costituite e quelle dette di </a:t>
            </a:r>
            <a:r>
              <a:rPr lang="it-IT" i="1" dirty="0">
                <a:latin typeface="Times New Roman" panose="02020603050405020304" pitchFamily="18" charset="0"/>
                <a:ea typeface="MS Mincho" panose="02020609040205080304" pitchFamily="49" charset="-128"/>
              </a:rPr>
              <a:t>terre di missione</a:t>
            </a:r>
            <a:r>
              <a:rPr lang="it-IT" dirty="0">
                <a:latin typeface="Times New Roman" panose="02020603050405020304" pitchFamily="18" charset="0"/>
                <a:ea typeface="MS Mincho" panose="02020609040205080304" pitchFamily="49" charset="-128"/>
              </a:rPr>
              <a:t>, oggi la situazione è cambiata. Per capire la pratica missionaria oggi, bisogna tenere presente uno dei cambiamenti importanti per la Chiesa e la sua missione nel mondo attuale, che è il passaggio progressivo dalla concessione territoriale a quella contestuale, senza dimenticare gli orientamenti canonici (circa una chiesa piena costituita) e orientamenti teologici (chiesa matura) circa le tre autonomie: “autogoverno, autonomia economica e autopropagazione” e, più tardi, si è aggiunto il criterio di </a:t>
            </a:r>
            <a:r>
              <a:rPr lang="it-IT" i="1" dirty="0">
                <a:latin typeface="Times New Roman" panose="02020603050405020304" pitchFamily="18" charset="0"/>
                <a:ea typeface="MS Mincho" panose="02020609040205080304" pitchFamily="49" charset="-128"/>
              </a:rPr>
              <a:t>un’attività teologica autonoma. </a:t>
            </a:r>
            <a:r>
              <a:rPr lang="it-IT" dirty="0">
                <a:latin typeface="Times New Roman" panose="02020603050405020304" pitchFamily="18" charset="0"/>
                <a:ea typeface="MS Mincho" panose="02020609040205080304" pitchFamily="49" charset="-128"/>
                <a:cs typeface="Times New Roman" panose="02020603050405020304" pitchFamily="18" charset="0"/>
              </a:rPr>
              <a:t>Il Codice di Diritto Canonico, can. 786,  parla di «chiese pienamente costituite, vale a dire quando siano dotate di forze proprie e di mezzi sufficienti, per cui esse stesse siano capaci da sé di compiere l’opera di evangelizzazione».</a:t>
            </a:r>
            <a:endParaRPr lang="it-IT" sz="2400" dirty="0">
              <a:latin typeface="Times New Roman" panose="02020603050405020304" pitchFamily="18" charset="0"/>
              <a:ea typeface="MS Mincho" panose="02020609040205080304" pitchFamily="49" charset="-128"/>
              <a:cs typeface="Times New Roman" panose="02020603050405020304" pitchFamily="18" charset="0"/>
            </a:endParaRPr>
          </a:p>
          <a:p>
            <a:pPr algn="just">
              <a:spcAft>
                <a:spcPts val="0"/>
              </a:spcAft>
            </a:pPr>
            <a:r>
              <a:rPr lang="it-IT" sz="1200" dirty="0">
                <a:latin typeface="Times New Roman" panose="02020603050405020304" pitchFamily="18" charset="0"/>
                <a:ea typeface="MS Mincho" panose="02020609040205080304" pitchFamily="49" charset="-128"/>
                <a:cs typeface="Times New Roman" panose="02020603050405020304" pitchFamily="18" charset="0"/>
              </a:rPr>
              <a:t>D. J. </a:t>
            </a:r>
            <a:r>
              <a:rPr lang="it-IT" sz="1200" cap="small" dirty="0">
                <a:latin typeface="Times New Roman" panose="02020603050405020304" pitchFamily="18" charset="0"/>
                <a:ea typeface="MS Mincho" panose="02020609040205080304" pitchFamily="49" charset="-128"/>
                <a:cs typeface="Times New Roman" panose="02020603050405020304" pitchFamily="18" charset="0"/>
              </a:rPr>
              <a:t>Bosch</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La trasformazione della missione</a:t>
            </a:r>
            <a:r>
              <a:rPr lang="it-IT" sz="1200" dirty="0">
                <a:latin typeface="Times New Roman" panose="02020603050405020304" pitchFamily="18" charset="0"/>
                <a:ea typeface="MS Mincho" panose="02020609040205080304" pitchFamily="49" charset="-128"/>
                <a:cs typeface="Times New Roman" panose="02020603050405020304" pitchFamily="18" charset="0"/>
              </a:rPr>
              <a:t>, 622.</a:t>
            </a:r>
          </a:p>
          <a:p>
            <a:pPr algn="just">
              <a:spcAft>
                <a:spcPts val="0"/>
              </a:spcAft>
            </a:pPr>
            <a:r>
              <a:rPr lang="it-IT" sz="1200" i="1" dirty="0">
                <a:latin typeface="Times New Roman" panose="02020603050405020304" pitchFamily="18" charset="0"/>
                <a:ea typeface="MS Mincho" panose="02020609040205080304" pitchFamily="49" charset="-128"/>
                <a:cs typeface="Times New Roman" panose="02020603050405020304" pitchFamily="18" charset="0"/>
              </a:rPr>
              <a:t>Ibidem</a:t>
            </a:r>
            <a:r>
              <a:rPr lang="it-IT" sz="1200" dirty="0">
                <a:latin typeface="Times New Roman" panose="02020603050405020304" pitchFamily="18" charset="0"/>
                <a:ea typeface="MS Mincho" panose="02020609040205080304" pitchFamily="49" charset="-128"/>
                <a:cs typeface="Times New Roman" panose="02020603050405020304" pitchFamily="18" charset="0"/>
              </a:rPr>
              <a:t>, 624.</a:t>
            </a:r>
          </a:p>
          <a:p>
            <a:pPr algn="just">
              <a:spcAft>
                <a:spcPts val="0"/>
              </a:spcAft>
            </a:pPr>
            <a:r>
              <a:rPr lang="it-IT" sz="1200" cap="small" dirty="0">
                <a:latin typeface="Calibri" panose="020F0502020204030204" pitchFamily="34" charset="0"/>
                <a:ea typeface="MS Mincho" panose="02020609040205080304" pitchFamily="49" charset="-128"/>
                <a:cs typeface="Times New Roman" panose="02020603050405020304" pitchFamily="18" charset="0"/>
              </a:rPr>
              <a:t>Commissione Teologica Internazionale</a:t>
            </a:r>
            <a:r>
              <a:rPr lang="it-IT" sz="1200" dirty="0">
                <a:latin typeface="Calibri" panose="020F0502020204030204" pitchFamily="34" charset="0"/>
                <a:ea typeface="MS Mincho" panose="02020609040205080304" pitchFamily="49" charset="-128"/>
                <a:cs typeface="Times New Roman" panose="02020603050405020304" pitchFamily="18" charset="0"/>
              </a:rPr>
              <a:t>, </a:t>
            </a:r>
            <a:r>
              <a:rPr lang="it-IT" sz="1200" i="1" dirty="0">
                <a:latin typeface="Calibri" panose="020F0502020204030204" pitchFamily="34" charset="0"/>
                <a:ea typeface="MS Mincho" panose="02020609040205080304" pitchFamily="49" charset="-128"/>
                <a:cs typeface="Times New Roman" panose="02020603050405020304" pitchFamily="18" charset="0"/>
              </a:rPr>
              <a:t>Il cristianesimo e le religioni</a:t>
            </a:r>
            <a:r>
              <a:rPr lang="it-IT" sz="1200" dirty="0">
                <a:latin typeface="Calibri" panose="020F0502020204030204" pitchFamily="34" charset="0"/>
                <a:ea typeface="MS Mincho" panose="02020609040205080304" pitchFamily="49" charset="-128"/>
                <a:cs typeface="Times New Roman" panose="02020603050405020304" pitchFamily="18" charset="0"/>
              </a:rPr>
              <a:t>, Città del Vaticano, 1997, 2.</a:t>
            </a:r>
            <a:endParaRPr lang="it-IT"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8" name="Connettore diritto 7">
            <a:extLst>
              <a:ext uri="{FF2B5EF4-FFF2-40B4-BE49-F238E27FC236}">
                <a16:creationId xmlns:a16="http://schemas.microsoft.com/office/drawing/2014/main" id="{043DD91E-4111-4E67-B864-CED16986B584}"/>
              </a:ext>
            </a:extLst>
          </p:cNvPr>
          <p:cNvCxnSpPr/>
          <p:nvPr/>
        </p:nvCxnSpPr>
        <p:spPr>
          <a:xfrm>
            <a:off x="1174459" y="5821960"/>
            <a:ext cx="69209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0D0AF264-02B7-4A57-BE40-1ABFEDA14F97}"/>
              </a:ext>
            </a:extLst>
          </p:cNvPr>
          <p:cNvSpPr/>
          <p:nvPr/>
        </p:nvSpPr>
        <p:spPr>
          <a:xfrm>
            <a:off x="2880221" y="7346"/>
            <a:ext cx="6096000" cy="703911"/>
          </a:xfrm>
          <a:prstGeom prst="rect">
            <a:avLst/>
          </a:prstGeom>
          <a:solidFill>
            <a:schemeClr val="tx2">
              <a:lumMod val="20000"/>
              <a:lumOff val="80000"/>
            </a:schemeClr>
          </a:solidFill>
        </p:spPr>
        <p:txBody>
          <a:bodyPr>
            <a:spAutoFit/>
          </a:bodyPr>
          <a:lstStyle/>
          <a:p>
            <a:pPr lvl="0" algn="ctr">
              <a:lnSpc>
                <a:spcPct val="115000"/>
              </a:lnSpc>
              <a:spcBef>
                <a:spcPts val="1800"/>
              </a:spcBef>
              <a:spcAft>
                <a:spcPts val="1200"/>
              </a:spcAft>
            </a:pPr>
            <a:r>
              <a:rPr lang="it-IT" cap="small" dirty="0">
                <a:latin typeface="Times New Roman" panose="02020603050405020304" pitchFamily="18" charset="0"/>
                <a:ea typeface="MS Gothic" panose="020B0609070205080204" pitchFamily="49" charset="-128"/>
                <a:cs typeface="Times New Roman" panose="02020603050405020304" pitchFamily="18" charset="0"/>
              </a:rPr>
              <a:t>II. Il cammino post-conciliare: metamorfosi della missione coloniale</a:t>
            </a:r>
          </a:p>
        </p:txBody>
      </p:sp>
    </p:spTree>
    <p:extLst>
      <p:ext uri="{BB962C8B-B14F-4D97-AF65-F5344CB8AC3E}">
        <p14:creationId xmlns:p14="http://schemas.microsoft.com/office/powerpoint/2010/main" val="11695868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0B7FA44-8389-46FF-A2DC-574DD85B98DA}"/>
              </a:ext>
            </a:extLst>
          </p:cNvPr>
          <p:cNvGrpSpPr/>
          <p:nvPr/>
        </p:nvGrpSpPr>
        <p:grpSpPr>
          <a:xfrm>
            <a:off x="-53317" y="-54489"/>
            <a:ext cx="1055318" cy="1716395"/>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9" name="Rectangle 178">
            <a:extLst>
              <a:ext uri="{FF2B5EF4-FFF2-40B4-BE49-F238E27FC236}">
                <a16:creationId xmlns:a16="http://schemas.microsoft.com/office/drawing/2014/main" id="{46CE52EB-9596-4C92-8DBD-E4BF8F7C3889}"/>
              </a:ext>
            </a:extLst>
          </p:cNvPr>
          <p:cNvSpPr/>
          <p:nvPr/>
        </p:nvSpPr>
        <p:spPr>
          <a:xfrm flipV="1">
            <a:off x="565074" y="20323"/>
            <a:ext cx="11626925" cy="41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066184D1-F631-4096-A597-01578BDA2A69}"/>
              </a:ext>
            </a:extLst>
          </p:cNvPr>
          <p:cNvSpPr/>
          <p:nvPr/>
        </p:nvSpPr>
        <p:spPr>
          <a:xfrm>
            <a:off x="1333850" y="1835888"/>
            <a:ext cx="9286612" cy="3494803"/>
          </a:xfrm>
          <a:prstGeom prst="rect">
            <a:avLst/>
          </a:prstGeom>
        </p:spPr>
        <p:txBody>
          <a:bodyPr wrap="square">
            <a:spAutoFit/>
          </a:bodyPr>
          <a:lstStyle/>
          <a:p>
            <a:pPr indent="431800" algn="just">
              <a:lnSpc>
                <a:spcPct val="150000"/>
              </a:lnSpc>
              <a:spcAft>
                <a:spcPts val="1000"/>
              </a:spcAft>
            </a:pPr>
            <a:r>
              <a:rPr lang="it-IT" dirty="0">
                <a:latin typeface="Times New Roman" panose="02020603050405020304" pitchFamily="18" charset="0"/>
                <a:ea typeface="PMingLiU" panose="02020500000000000000" pitchFamily="18" charset="-120"/>
              </a:rPr>
              <a:t>Di solito, la missione è concepita come </a:t>
            </a:r>
            <a:r>
              <a:rPr lang="it-IT" dirty="0">
                <a:latin typeface="Times New Roman" panose="02020603050405020304" pitchFamily="18" charset="0"/>
                <a:ea typeface="MS Mincho" panose="02020609040205080304" pitchFamily="49" charset="-128"/>
              </a:rPr>
              <a:t>destinata</a:t>
            </a:r>
            <a:r>
              <a:rPr lang="it-IT" dirty="0">
                <a:latin typeface="Times New Roman" panose="02020603050405020304" pitchFamily="18" charset="0"/>
                <a:ea typeface="PMingLiU" panose="02020500000000000000" pitchFamily="18" charset="-120"/>
              </a:rPr>
              <a:t> alle persone o popoli che sono fuori della Chiesa: i </a:t>
            </a:r>
            <a:r>
              <a:rPr lang="it-IT" i="1" dirty="0">
                <a:latin typeface="Times New Roman" panose="02020603050405020304" pitchFamily="18" charset="0"/>
                <a:ea typeface="PMingLiU" panose="02020500000000000000" pitchFamily="18" charset="-120"/>
              </a:rPr>
              <a:t>non cristiani</a:t>
            </a:r>
            <a:r>
              <a:rPr lang="it-IT" dirty="0">
                <a:latin typeface="Times New Roman" panose="02020603050405020304" pitchFamily="18" charset="0"/>
                <a:ea typeface="PMingLiU" panose="02020500000000000000" pitchFamily="18" charset="-120"/>
              </a:rPr>
              <a:t>, che non sono ancora stati battezzati; e gli  </a:t>
            </a:r>
            <a:r>
              <a:rPr lang="it-IT" i="1" dirty="0">
                <a:latin typeface="Times New Roman" panose="02020603050405020304" pitchFamily="18" charset="0"/>
                <a:ea typeface="PMingLiU" panose="02020500000000000000" pitchFamily="18" charset="-120"/>
              </a:rPr>
              <a:t>eretici</a:t>
            </a:r>
            <a:r>
              <a:rPr lang="it-IT" dirty="0">
                <a:latin typeface="Times New Roman" panose="02020603050405020304" pitchFamily="18" charset="0"/>
                <a:ea typeface="PMingLiU" panose="02020500000000000000" pitchFamily="18" charset="-120"/>
              </a:rPr>
              <a:t>, che hanno ricevuto validamente il battesimo e sono membri della Chiesa ma che la negano. Questo processo è oggi accelerato e i «fattori di comunicazione e di interdipendenza tra i diversi popoli e le diverse culture hanno prodotto una maggiore coscienza della pluralità delle religioni del pianeta, con i pericoli ma insieme con le opportunità che questo comporta</a:t>
            </a:r>
            <a:r>
              <a:rPr lang="it-IT" sz="1600" dirty="0">
                <a:latin typeface="Times New Roman" panose="02020603050405020304" pitchFamily="18" charset="0"/>
                <a:ea typeface="PMingLiU" panose="02020500000000000000" pitchFamily="18" charset="-120"/>
              </a:rPr>
              <a:t>».</a:t>
            </a:r>
            <a:r>
              <a:rPr lang="it-IT" dirty="0">
                <a:latin typeface="Times New Roman" panose="02020603050405020304" pitchFamily="18" charset="0"/>
                <a:ea typeface="PMingLiU" panose="02020500000000000000" pitchFamily="18" charset="-120"/>
              </a:rPr>
              <a:t> Ma al centro della prassi missionaria, si trova la complessa questione dell’</a:t>
            </a:r>
            <a:r>
              <a:rPr lang="it-IT" i="1" dirty="0">
                <a:latin typeface="Times New Roman" panose="02020603050405020304" pitchFamily="18" charset="0"/>
                <a:ea typeface="PMingLiU" panose="02020500000000000000" pitchFamily="18" charset="-120"/>
              </a:rPr>
              <a:t>evangelizzazione</a:t>
            </a:r>
            <a:r>
              <a:rPr lang="it-IT" dirty="0">
                <a:latin typeface="Times New Roman" panose="02020603050405020304" pitchFamily="18" charset="0"/>
                <a:ea typeface="PMingLiU" panose="02020500000000000000" pitchFamily="18" charset="-120"/>
              </a:rPr>
              <a:t>. </a:t>
            </a:r>
          </a:p>
          <a:p>
            <a:pPr indent="431800" algn="just">
              <a:lnSpc>
                <a:spcPct val="150000"/>
              </a:lnSpc>
              <a:spcAft>
                <a:spcPts val="1000"/>
              </a:spcAft>
            </a:pPr>
            <a:r>
              <a:rPr lang="it-IT" dirty="0">
                <a:solidFill>
                  <a:srgbClr val="FF0000"/>
                </a:solidFill>
                <a:latin typeface="Times New Roman" panose="02020603050405020304" pitchFamily="18" charset="0"/>
                <a:ea typeface="PMingLiU" panose="02020500000000000000" pitchFamily="18" charset="-120"/>
              </a:rPr>
              <a:t>In punti 2.1 e 2.2 sono riassunte nella presente mappa concettuale</a:t>
            </a:r>
            <a:endParaRPr lang="it-IT" dirty="0">
              <a:solidFill>
                <a:srgbClr val="FF0000"/>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684442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40B7FA44-8389-46FF-A2DC-574DD85B98DA}"/>
              </a:ext>
            </a:extLst>
          </p:cNvPr>
          <p:cNvGrpSpPr/>
          <p:nvPr/>
        </p:nvGrpSpPr>
        <p:grpSpPr>
          <a:xfrm>
            <a:off x="-53317" y="-54489"/>
            <a:ext cx="1055318" cy="1716395"/>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7" name="Rectangle 176">
            <a:extLst>
              <a:ext uri="{FF2B5EF4-FFF2-40B4-BE49-F238E27FC236}">
                <a16:creationId xmlns:a16="http://schemas.microsoft.com/office/drawing/2014/main" id="{830A12B6-2C82-4BF0-A17A-4930AA6602B9}"/>
              </a:ext>
            </a:extLst>
          </p:cNvPr>
          <p:cNvSpPr/>
          <p:nvPr/>
        </p:nvSpPr>
        <p:spPr>
          <a:xfrm>
            <a:off x="687567" y="127316"/>
            <a:ext cx="11504433" cy="1069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B04BB237-9E0E-4CAD-9DCF-40C7C26E38F5}"/>
              </a:ext>
            </a:extLst>
          </p:cNvPr>
          <p:cNvSpPr/>
          <p:nvPr/>
        </p:nvSpPr>
        <p:spPr>
          <a:xfrm>
            <a:off x="687567" y="246372"/>
            <a:ext cx="11504433" cy="1069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46CE52EB-9596-4C92-8DBD-E4BF8F7C3889}"/>
              </a:ext>
            </a:extLst>
          </p:cNvPr>
          <p:cNvSpPr/>
          <p:nvPr/>
        </p:nvSpPr>
        <p:spPr>
          <a:xfrm flipV="1">
            <a:off x="565074" y="20323"/>
            <a:ext cx="11626925" cy="1069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E43A042E-EDEB-4A9C-9D1D-042357C4EFD4}"/>
              </a:ext>
            </a:extLst>
          </p:cNvPr>
          <p:cNvPicPr>
            <a:picLocks noChangeAspect="1"/>
          </p:cNvPicPr>
          <p:nvPr/>
        </p:nvPicPr>
        <p:blipFill>
          <a:blip r:embed="rId2"/>
          <a:stretch>
            <a:fillRect/>
          </a:stretch>
        </p:blipFill>
        <p:spPr>
          <a:xfrm>
            <a:off x="474342" y="73819"/>
            <a:ext cx="11504433" cy="6858000"/>
          </a:xfrm>
          <a:prstGeom prst="rect">
            <a:avLst/>
          </a:prstGeom>
        </p:spPr>
      </p:pic>
    </p:spTree>
    <p:extLst>
      <p:ext uri="{BB962C8B-B14F-4D97-AF65-F5344CB8AC3E}">
        <p14:creationId xmlns:p14="http://schemas.microsoft.com/office/powerpoint/2010/main" val="379292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2817742" y="87391"/>
            <a:ext cx="6858002" cy="6858000"/>
          </a:xfrm>
          <a:prstGeom prst="arc">
            <a:avLst>
              <a:gd name="adj1" fmla="val 16200000"/>
              <a:gd name="adj2" fmla="val 5370932"/>
            </a:avLst>
          </a:prstGeom>
          <a:solidFill>
            <a:schemeClr val="bg2"/>
          </a:solidFill>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8" name="TextBox 7"/>
          <p:cNvSpPr txBox="1"/>
          <p:nvPr/>
        </p:nvSpPr>
        <p:spPr>
          <a:xfrm flipH="1">
            <a:off x="4040260" y="413114"/>
            <a:ext cx="8151739" cy="830997"/>
          </a:xfrm>
          <a:prstGeom prst="rect">
            <a:avLst/>
          </a:prstGeom>
          <a:solidFill>
            <a:schemeClr val="accent5">
              <a:lumMod val="20000"/>
              <a:lumOff val="80000"/>
            </a:schemeClr>
          </a:solidFill>
          <a:ln>
            <a:noFill/>
          </a:ln>
        </p:spPr>
        <p:txBody>
          <a:bodyPr wrap="square" rtlCol="0">
            <a:spAutoFit/>
          </a:bodyPr>
          <a:lstStyle/>
          <a:p>
            <a:pPr algn="ctr"/>
            <a:r>
              <a:rPr lang="it-IT" sz="2400" b="1" cap="small" dirty="0"/>
              <a:t> </a:t>
            </a:r>
            <a:r>
              <a:rPr lang="it-IT" sz="2400" i="1" dirty="0"/>
              <a:t>2.3: La missione, prospettive teologiche attuali: tre teologie a confronto</a:t>
            </a:r>
          </a:p>
        </p:txBody>
      </p:sp>
      <p:sp>
        <p:nvSpPr>
          <p:cNvPr id="9" name="TextBox 8"/>
          <p:cNvSpPr txBox="1"/>
          <p:nvPr/>
        </p:nvSpPr>
        <p:spPr>
          <a:xfrm flipH="1">
            <a:off x="4952713" y="2033417"/>
            <a:ext cx="7068709" cy="923330"/>
          </a:xfrm>
          <a:prstGeom prst="rect">
            <a:avLst/>
          </a:prstGeom>
          <a:solidFill>
            <a:schemeClr val="accent1">
              <a:lumMod val="20000"/>
              <a:lumOff val="80000"/>
            </a:schemeClr>
          </a:solidFill>
        </p:spPr>
        <p:txBody>
          <a:bodyPr wrap="square" rtlCol="0">
            <a:spAutoFit/>
          </a:bodyPr>
          <a:lstStyle/>
          <a:p>
            <a:pPr algn="just"/>
            <a:r>
              <a:rPr lang="it-IT" b="1" dirty="0"/>
              <a:t>La </a:t>
            </a:r>
            <a:r>
              <a:rPr lang="it-IT" b="1" i="1" dirty="0"/>
              <a:t>teologia di Tipo A</a:t>
            </a:r>
            <a:r>
              <a:rPr lang="it-IT" dirty="0"/>
              <a:t>, di origine cartaginese ha come parola chiave la </a:t>
            </a:r>
            <a:r>
              <a:rPr lang="it-IT" i="1" dirty="0">
                <a:solidFill>
                  <a:srgbClr val="FF0000"/>
                </a:solidFill>
              </a:rPr>
              <a:t>legge</a:t>
            </a:r>
            <a:r>
              <a:rPr lang="it-IT" dirty="0"/>
              <a:t>. Di una posizione esclusivista, la missione viene vista nella prospettiva della </a:t>
            </a:r>
            <a:r>
              <a:rPr lang="it-IT" i="1" dirty="0" err="1"/>
              <a:t>plantatio</a:t>
            </a:r>
            <a:r>
              <a:rPr lang="it-IT" i="1" dirty="0"/>
              <a:t> ecclesiae</a:t>
            </a:r>
            <a:r>
              <a:rPr lang="it-IT" dirty="0"/>
              <a:t> e della </a:t>
            </a:r>
            <a:r>
              <a:rPr lang="it-IT" i="1" dirty="0" err="1"/>
              <a:t>salus</a:t>
            </a:r>
            <a:r>
              <a:rPr lang="it-IT" i="1" dirty="0"/>
              <a:t> </a:t>
            </a:r>
            <a:r>
              <a:rPr lang="it-IT" i="1" dirty="0" err="1"/>
              <a:t>animarum</a:t>
            </a:r>
            <a:r>
              <a:rPr lang="it-IT" dirty="0"/>
              <a:t>.</a:t>
            </a:r>
            <a:endParaRPr lang="it-IT" sz="2400" i="1" dirty="0"/>
          </a:p>
        </p:txBody>
      </p:sp>
      <p:sp>
        <p:nvSpPr>
          <p:cNvPr id="10" name="TextBox 9"/>
          <p:cNvSpPr txBox="1"/>
          <p:nvPr/>
        </p:nvSpPr>
        <p:spPr>
          <a:xfrm flipH="1">
            <a:off x="5015305" y="3393401"/>
            <a:ext cx="7006118" cy="1200329"/>
          </a:xfrm>
          <a:prstGeom prst="rect">
            <a:avLst/>
          </a:prstGeom>
          <a:solidFill>
            <a:schemeClr val="accent3">
              <a:lumMod val="40000"/>
              <a:lumOff val="60000"/>
            </a:schemeClr>
          </a:solidFill>
        </p:spPr>
        <p:txBody>
          <a:bodyPr wrap="square" rtlCol="0">
            <a:spAutoFit/>
          </a:bodyPr>
          <a:lstStyle/>
          <a:p>
            <a:pPr algn="just" defTabSz="914400"/>
            <a:r>
              <a:rPr lang="it-IT" b="1" dirty="0"/>
              <a:t>Nella </a:t>
            </a:r>
            <a:r>
              <a:rPr lang="it-IT" b="1" i="1" dirty="0"/>
              <a:t>teologia di tipo B</a:t>
            </a:r>
            <a:r>
              <a:rPr lang="it-IT" dirty="0"/>
              <a:t>, la parola chiave è la </a:t>
            </a:r>
            <a:r>
              <a:rPr lang="it-IT" i="1" dirty="0">
                <a:solidFill>
                  <a:srgbClr val="FF0000"/>
                </a:solidFill>
              </a:rPr>
              <a:t>verità</a:t>
            </a:r>
            <a:r>
              <a:rPr lang="it-IT" dirty="0"/>
              <a:t>. Questa teologia, di tipo liberale vede la missione maggiormente come la scoperta della verità. Il Cristo, la cui opera culmina nella sua morte e risurrezione, illumina il mondo con il suo esempio.</a:t>
            </a:r>
            <a:endParaRPr lang="it-IT" sz="2400" i="1" dirty="0"/>
          </a:p>
        </p:txBody>
      </p:sp>
      <p:sp>
        <p:nvSpPr>
          <p:cNvPr id="12" name="TextBox 11"/>
          <p:cNvSpPr txBox="1"/>
          <p:nvPr/>
        </p:nvSpPr>
        <p:spPr>
          <a:xfrm flipH="1">
            <a:off x="4731533" y="5047702"/>
            <a:ext cx="7138888" cy="1200329"/>
          </a:xfrm>
          <a:prstGeom prst="rect">
            <a:avLst/>
          </a:prstGeom>
          <a:solidFill>
            <a:schemeClr val="accent3">
              <a:lumMod val="20000"/>
              <a:lumOff val="80000"/>
            </a:schemeClr>
          </a:solidFill>
        </p:spPr>
        <p:txBody>
          <a:bodyPr wrap="square" rtlCol="0">
            <a:spAutoFit/>
          </a:bodyPr>
          <a:lstStyle/>
          <a:p>
            <a:pPr marL="0" lvl="2" algn="just"/>
            <a:r>
              <a:rPr lang="it-IT" dirty="0"/>
              <a:t>Nella teologia di tipo C, la parola chiave è </a:t>
            </a:r>
            <a:r>
              <a:rPr lang="it-IT" dirty="0">
                <a:solidFill>
                  <a:srgbClr val="FF0000"/>
                </a:solidFill>
              </a:rPr>
              <a:t>la </a:t>
            </a:r>
            <a:r>
              <a:rPr lang="it-IT" i="1" dirty="0">
                <a:solidFill>
                  <a:srgbClr val="FF0000"/>
                </a:solidFill>
              </a:rPr>
              <a:t>storia</a:t>
            </a:r>
            <a:r>
              <a:rPr lang="it-IT" dirty="0"/>
              <a:t>. Questo tipo di teologia di origine antiochena e sostenuta dal pensiero e dall’opera di Ireneo vede la missione come un impegno per la liberazione e la trasformazione dell’umanità. </a:t>
            </a:r>
            <a:endParaRPr lang="it-IT" sz="2400" i="1" dirty="0"/>
          </a:p>
        </p:txBody>
      </p:sp>
      <p:sp>
        <p:nvSpPr>
          <p:cNvPr id="15" name="Oval 14"/>
          <p:cNvSpPr/>
          <p:nvPr/>
        </p:nvSpPr>
        <p:spPr>
          <a:xfrm>
            <a:off x="3863752" y="1052737"/>
            <a:ext cx="549662" cy="618069"/>
          </a:xfrm>
          <a:prstGeom prst="ellipse">
            <a:avLst/>
          </a:prstGeom>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Oval 15"/>
          <p:cNvSpPr/>
          <p:nvPr/>
        </p:nvSpPr>
        <p:spPr>
          <a:xfrm>
            <a:off x="4342958" y="2460112"/>
            <a:ext cx="388579" cy="439939"/>
          </a:xfrm>
          <a:prstGeom prst="ellips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Oval 16"/>
          <p:cNvSpPr/>
          <p:nvPr/>
        </p:nvSpPr>
        <p:spPr>
          <a:xfrm>
            <a:off x="4366434" y="3844820"/>
            <a:ext cx="488623" cy="413576"/>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endParaRPr>
          </a:p>
        </p:txBody>
      </p:sp>
      <p:sp>
        <p:nvSpPr>
          <p:cNvPr id="18" name="Oval 17"/>
          <p:cNvSpPr/>
          <p:nvPr/>
        </p:nvSpPr>
        <p:spPr>
          <a:xfrm>
            <a:off x="4103414" y="5047702"/>
            <a:ext cx="418742" cy="413573"/>
          </a:xfrm>
          <a:prstGeom prst="ellipse">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59" y="1593908"/>
            <a:ext cx="3510521" cy="3147281"/>
          </a:xfrm>
          <a:prstGeom prst="ellipse">
            <a:avLst/>
          </a:prstGeom>
          <a:ln>
            <a:noFill/>
          </a:ln>
          <a:effectLst>
            <a:softEdge rad="112500"/>
          </a:effectLst>
        </p:spPr>
      </p:pic>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Tree>
    <p:extLst>
      <p:ext uri="{BB962C8B-B14F-4D97-AF65-F5344CB8AC3E}">
        <p14:creationId xmlns:p14="http://schemas.microsoft.com/office/powerpoint/2010/main" val="415423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26114B6-D64A-44C5-94AE-AD00BA418C17}"/>
              </a:ext>
            </a:extLst>
          </p:cNvPr>
          <p:cNvSpPr/>
          <p:nvPr/>
        </p:nvSpPr>
        <p:spPr>
          <a:xfrm>
            <a:off x="2986676" y="676650"/>
            <a:ext cx="4979830" cy="483017"/>
          </a:xfrm>
          <a:prstGeom prst="rect">
            <a:avLst/>
          </a:prstGeom>
        </p:spPr>
        <p:txBody>
          <a:bodyPr wrap="square">
            <a:spAutoFit/>
          </a:bodyPr>
          <a:lstStyle/>
          <a:p>
            <a:pPr lvl="0" algn="ctr">
              <a:lnSpc>
                <a:spcPct val="115000"/>
              </a:lnSpc>
              <a:spcBef>
                <a:spcPts val="2400"/>
              </a:spcBef>
              <a:spcAft>
                <a:spcPts val="1800"/>
              </a:spcAft>
            </a:pPr>
            <a:r>
              <a:rPr lang="it-IT" sz="2400" b="1" cap="all"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Conclusione</a:t>
            </a:r>
          </a:p>
        </p:txBody>
      </p:sp>
      <p:sp>
        <p:nvSpPr>
          <p:cNvPr id="2" name="Rettangolo 1">
            <a:extLst>
              <a:ext uri="{FF2B5EF4-FFF2-40B4-BE49-F238E27FC236}">
                <a16:creationId xmlns:a16="http://schemas.microsoft.com/office/drawing/2014/main" id="{1494AA13-4969-4F60-A322-A0A60205434A}"/>
              </a:ext>
            </a:extLst>
          </p:cNvPr>
          <p:cNvSpPr/>
          <p:nvPr/>
        </p:nvSpPr>
        <p:spPr>
          <a:xfrm>
            <a:off x="961937" y="1159667"/>
            <a:ext cx="10268125" cy="4893647"/>
          </a:xfrm>
          <a:prstGeom prst="rect">
            <a:avLst/>
          </a:prstGeom>
          <a:solidFill>
            <a:schemeClr val="accent2">
              <a:lumMod val="20000"/>
              <a:lumOff val="80000"/>
            </a:schemeClr>
          </a:solidFill>
        </p:spPr>
        <p:txBody>
          <a:bodyPr wrap="square">
            <a:spAutoFit/>
          </a:bodyPr>
          <a:lstStyle/>
          <a:p>
            <a:pPr algn="just">
              <a:spcAft>
                <a:spcPts val="0"/>
              </a:spcAft>
            </a:pPr>
            <a:r>
              <a:rPr lang="it-IT" sz="2400" dirty="0">
                <a:latin typeface="Calibri" panose="020F0502020204030204" pitchFamily="34" charset="0"/>
                <a:ea typeface="PMingLiU" panose="02020500000000000000" pitchFamily="18" charset="-120"/>
                <a:cs typeface="Times New Roman" panose="02020603050405020304" pitchFamily="18" charset="0"/>
              </a:rPr>
              <a:t>In un momento storico in cui tutto tende ad essere missione, assistiamo paradossalmente a un disinteresse per la missione a causa delle vicissitudini storiche. Infatti </a:t>
            </a:r>
            <a:r>
              <a:rPr lang="it-IT" sz="2400" dirty="0">
                <a:latin typeface="Calibri" panose="020F0502020204030204" pitchFamily="34" charset="0"/>
                <a:ea typeface="MS Mincho" panose="02020609040205080304" pitchFamily="49" charset="-128"/>
                <a:cs typeface="Times New Roman" panose="02020603050405020304" pitchFamily="18" charset="0"/>
              </a:rPr>
              <a:t>secondo </a:t>
            </a:r>
            <a:r>
              <a:rPr lang="it-IT" sz="2400" dirty="0" err="1">
                <a:latin typeface="Calibri" panose="020F0502020204030204" pitchFamily="34" charset="0"/>
                <a:ea typeface="MS Mincho" panose="02020609040205080304" pitchFamily="49" charset="-128"/>
                <a:cs typeface="Times New Roman" panose="02020603050405020304" pitchFamily="18" charset="0"/>
              </a:rPr>
              <a:t>Legrand</a:t>
            </a:r>
            <a:r>
              <a:rPr lang="it-IT" sz="2400" dirty="0">
                <a:latin typeface="Calibri" panose="020F0502020204030204" pitchFamily="34" charset="0"/>
                <a:ea typeface="MS Mincho" panose="02020609040205080304" pitchFamily="49" charset="-128"/>
                <a:cs typeface="Times New Roman" panose="02020603050405020304" pitchFamily="18" charset="0"/>
              </a:rPr>
              <a:t>, «la storia ha caricato il termine “missione” di ambiguità che possono essere riassunte nell’immagine folkloristica del “missionario”  barbuto, dalla voce forte e colorita, col fucile sulle spalle e il crocifisso in pugno, che parte per portare i benefici della civiltà alle popolazioni selvagge e la vera fede ai pagani». L’autore riconosce che questa immagine del missionario è falsa, tuttavia « il termine “missionario” provoca facilmente il sorriso, ironico o commosso a seconda dell’ambiente e del contesto ». Nonostante ciò la Chiesa non esita a definirsi di natura missionaria e a indicare addirittura Dio come fonte e fondamento del proprio agire missionario. Viene così confermata la convinzione che «il cristianesimo è missionario in virtù della sua stessa natura, pena la negazione della sua intima ragion d’essere». </a:t>
            </a:r>
            <a:endParaRPr lang="it-IT"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5634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26114B6-D64A-44C5-94AE-AD00BA418C17}"/>
              </a:ext>
            </a:extLst>
          </p:cNvPr>
          <p:cNvSpPr/>
          <p:nvPr/>
        </p:nvSpPr>
        <p:spPr>
          <a:xfrm>
            <a:off x="2986676" y="676650"/>
            <a:ext cx="4979830" cy="483017"/>
          </a:xfrm>
          <a:prstGeom prst="rect">
            <a:avLst/>
          </a:prstGeom>
        </p:spPr>
        <p:txBody>
          <a:bodyPr wrap="square">
            <a:spAutoFit/>
          </a:bodyPr>
          <a:lstStyle/>
          <a:p>
            <a:pPr lvl="0" algn="ctr">
              <a:lnSpc>
                <a:spcPct val="115000"/>
              </a:lnSpc>
              <a:spcBef>
                <a:spcPts val="2400"/>
              </a:spcBef>
              <a:spcAft>
                <a:spcPts val="1800"/>
              </a:spcAft>
            </a:pPr>
            <a:r>
              <a:rPr lang="it-IT" sz="2400" b="1" cap="all"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Conclusione</a:t>
            </a:r>
          </a:p>
        </p:txBody>
      </p:sp>
      <p:pic>
        <p:nvPicPr>
          <p:cNvPr id="5" name="Picture 2" descr="C:\Users\Runita Borja\Desktop\grazie.jpg">
            <a:extLst>
              <a:ext uri="{FF2B5EF4-FFF2-40B4-BE49-F238E27FC236}">
                <a16:creationId xmlns:a16="http://schemas.microsoft.com/office/drawing/2014/main" id="{DF07EF0B-FF7E-449C-B317-67777D33B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406" y="1223213"/>
            <a:ext cx="9446002" cy="4870594"/>
          </a:xfrm>
          <a:prstGeom prst="rect">
            <a:avLst/>
          </a:prstGeom>
          <a:ln>
            <a:noFill/>
          </a:ln>
          <a:effectLst>
            <a:outerShdw blurRad="190500" algn="tl" rotWithShape="0">
              <a:srgbClr val="000000">
                <a:alpha val="70000"/>
              </a:srgbClr>
            </a:outerShdw>
          </a:effectLst>
          <a:extLst/>
        </p:spPr>
      </p:pic>
    </p:spTree>
    <p:extLst>
      <p:ext uri="{BB962C8B-B14F-4D97-AF65-F5344CB8AC3E}">
        <p14:creationId xmlns:p14="http://schemas.microsoft.com/office/powerpoint/2010/main" val="14629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3AB8E86-3D8F-46EB-93D4-118F64DDA9F4}"/>
              </a:ext>
            </a:extLst>
          </p:cNvPr>
          <p:cNvSpPr/>
          <p:nvPr/>
        </p:nvSpPr>
        <p:spPr>
          <a:xfrm>
            <a:off x="1374937" y="0"/>
            <a:ext cx="1915909" cy="385362"/>
          </a:xfrm>
          <a:prstGeom prst="rect">
            <a:avLst/>
          </a:prstGeom>
        </p:spPr>
        <p:txBody>
          <a:bodyPr wrap="none">
            <a:spAutoFit/>
          </a:bodyPr>
          <a:lstStyle/>
          <a:p>
            <a:pPr>
              <a:lnSpc>
                <a:spcPct val="115000"/>
              </a:lnSpc>
              <a:spcBef>
                <a:spcPts val="2400"/>
              </a:spcBef>
              <a:spcAft>
                <a:spcPts val="1800"/>
              </a:spcAft>
            </a:pPr>
            <a:r>
              <a:rPr lang="it-IT" cap="all"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rPr>
              <a:t>Introduzione</a:t>
            </a:r>
          </a:p>
        </p:txBody>
      </p:sp>
      <p:sp>
        <p:nvSpPr>
          <p:cNvPr id="5" name="Rettangolo 4">
            <a:extLst>
              <a:ext uri="{FF2B5EF4-FFF2-40B4-BE49-F238E27FC236}">
                <a16:creationId xmlns:a16="http://schemas.microsoft.com/office/drawing/2014/main" id="{0EAB40FE-504D-4467-B133-A87A51573997}"/>
              </a:ext>
            </a:extLst>
          </p:cNvPr>
          <p:cNvSpPr/>
          <p:nvPr/>
        </p:nvSpPr>
        <p:spPr>
          <a:xfrm>
            <a:off x="666573" y="292284"/>
            <a:ext cx="11408634" cy="6340197"/>
          </a:xfrm>
          <a:prstGeom prst="rect">
            <a:avLst/>
          </a:prstGeom>
        </p:spPr>
        <p:txBody>
          <a:bodyPr wrap="square">
            <a:spAutoFit/>
          </a:bodyPr>
          <a:lstStyle/>
          <a:p>
            <a:pPr algn="just">
              <a:spcAft>
                <a:spcPts val="0"/>
              </a:spcAft>
            </a:pP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Per sua</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natura missionaria</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la Chiesa in</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“uscita missionaria” </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è, secondo le parole di Papa Francesco,</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a:t>
            </a:r>
            <a:r>
              <a:rPr lang="it-IT" sz="2000"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la </a:t>
            </a:r>
            <a:r>
              <a:rPr lang="it-IT" sz="20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comunità di discepoli missionari che prendono l’iniziativa, che si coinvolgono, che accompagnano, che fruttificano e festeggiano</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Questa definizione che potrebbe sembrare uno slogan, nasconde una problematica complessa: quella della definizione della </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missione</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e del </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missionario</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anche se David Bosch sottolineava, dopo uno studio accurato, che «in ultima analisi la missione rimane indefinibile; essa non deve essere mai imprigionata negli angusti limiti delle nostre preferenze». Ciò non ci impedisce di tentare un approccio al concetto di missione che rimane una sfida pastorale e teologica, in una prospettiva storica segnata dalle vicissitudini. Se da una parte la prassi ecclesiale tende a ignorare la sfida missionaria, nel campo teologico, non ci sono dubbi sul fatto che l’approccio al concetto di missione segna la rifioritura o la scomparsa di molte istituzioni missionarie. Nell’introduzione al loro libro : </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Una nuova età della missione</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(edizioni Dehoniane, 1975, </a:t>
            </a:r>
            <a:r>
              <a:rPr lang="it-IT" sz="2000" dirty="0" err="1">
                <a:solidFill>
                  <a:srgbClr val="1F497D"/>
                </a:solidFill>
                <a:latin typeface="Calibri" panose="020F0502020204030204" pitchFamily="34" charset="0"/>
                <a:ea typeface="MS Mincho" panose="02020609040205080304" pitchFamily="49" charset="-128"/>
                <a:cs typeface="Times New Roman" panose="02020603050405020304" pitchFamily="18" charset="0"/>
              </a:rPr>
              <a:t>orig</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Un </a:t>
            </a:r>
            <a:r>
              <a:rPr lang="it-IT" sz="2000" i="1" dirty="0" err="1">
                <a:solidFill>
                  <a:srgbClr val="1F497D"/>
                </a:solidFill>
                <a:latin typeface="Calibri" panose="020F0502020204030204" pitchFamily="34" charset="0"/>
                <a:ea typeface="MS Mincho" panose="02020609040205080304" pitchFamily="49" charset="-128"/>
                <a:cs typeface="Times New Roman" panose="02020603050405020304" pitchFamily="18" charset="0"/>
              </a:rPr>
              <a:t>nouvel</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a:t>
            </a:r>
            <a:r>
              <a:rPr lang="it-IT" sz="2000" i="1" dirty="0" err="1">
                <a:solidFill>
                  <a:srgbClr val="1F497D"/>
                </a:solidFill>
                <a:latin typeface="Calibri" panose="020F0502020204030204" pitchFamily="34" charset="0"/>
                <a:ea typeface="MS Mincho" panose="02020609040205080304" pitchFamily="49" charset="-128"/>
                <a:cs typeface="Times New Roman" panose="02020603050405020304" pitchFamily="18" charset="0"/>
              </a:rPr>
              <a:t>âge</a:t>
            </a:r>
            <a:r>
              <a:rPr lang="it-IT" sz="2000" i="1"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de la mission</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SPES, Paris 1973), Robert </a:t>
            </a:r>
            <a:r>
              <a:rPr lang="it-IT" sz="2000" dirty="0" err="1">
                <a:solidFill>
                  <a:srgbClr val="1F497D"/>
                </a:solidFill>
                <a:latin typeface="Calibri" panose="020F0502020204030204" pitchFamily="34" charset="0"/>
                <a:ea typeface="MS Mincho" panose="02020609040205080304" pitchFamily="49" charset="-128"/>
                <a:cs typeface="Times New Roman" panose="02020603050405020304" pitchFamily="18" charset="0"/>
              </a:rPr>
              <a:t>Ageneau</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e Denis </a:t>
            </a:r>
            <a:r>
              <a:rPr lang="it-IT" sz="2000" dirty="0" err="1">
                <a:solidFill>
                  <a:srgbClr val="1F497D"/>
                </a:solidFill>
                <a:latin typeface="Calibri" panose="020F0502020204030204" pitchFamily="34" charset="0"/>
                <a:ea typeface="MS Mincho" panose="02020609040205080304" pitchFamily="49" charset="-128"/>
                <a:cs typeface="Times New Roman" panose="02020603050405020304" pitchFamily="18" charset="0"/>
              </a:rPr>
              <a:t>Pryen</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 facevano notare che « viviamo [oggi] un momento di passaggio. Possiamo divergere nel valutare la sua ampiezza e la sua radicalità. Ma nulla potrà arrestare il gigantesco fermento che travaglia l’Asia, l’Africa e l’America del Sud. Il mondo ne uscirà cambiato, e in particolare i popoli e le chiese d’occidente, se consentono ad aprirsi agli altri e a trasformarsi ». </a:t>
            </a:r>
            <a:r>
              <a:rPr lang="it-IT" sz="20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Apertura e trasformazione sono i cardini di un nuovo paradigma della missione che chiama non solo in causa le cosiddette chiese madri ma tutte le chiese</a:t>
            </a:r>
            <a:r>
              <a:rPr lang="it-IT" sz="2000" dirty="0">
                <a:solidFill>
                  <a:srgbClr val="1F497D"/>
                </a:solidFill>
                <a:latin typeface="Calibri" panose="020F0502020204030204" pitchFamily="34" charset="0"/>
                <a:ea typeface="MS Mincho" panose="02020609040205080304" pitchFamily="49" charset="-128"/>
                <a:cs typeface="Times New Roman" panose="02020603050405020304" pitchFamily="18" charset="0"/>
              </a:rPr>
              <a:t>.</a:t>
            </a:r>
          </a:p>
          <a:p>
            <a:pPr algn="just">
              <a:spcAft>
                <a:spcPts val="0"/>
              </a:spcAft>
            </a:pPr>
            <a:endParaRPr lang="it-IT" dirty="0">
              <a:solidFill>
                <a:srgbClr val="1F497D"/>
              </a:solidFill>
              <a:latin typeface="Calibri" panose="020F0502020204030204" pitchFamily="34" charset="0"/>
              <a:ea typeface="MS Mincho" panose="02020609040205080304" pitchFamily="49" charset="-128"/>
              <a:cs typeface="Times New Roman" panose="02020603050405020304" pitchFamily="18" charset="0"/>
            </a:endParaRPr>
          </a:p>
          <a:p>
            <a:pPr algn="just">
              <a:spcAft>
                <a:spcPts val="0"/>
              </a:spcAft>
            </a:pPr>
            <a:r>
              <a:rPr lang="it-IT" sz="1200" dirty="0" err="1">
                <a:latin typeface="Times New Roman" panose="02020603050405020304" pitchFamily="18" charset="0"/>
                <a:ea typeface="MS Mincho" panose="02020609040205080304" pitchFamily="49" charset="-128"/>
                <a:cs typeface="Times New Roman" panose="02020603050405020304" pitchFamily="18" charset="0"/>
              </a:rPr>
              <a:t>Cf</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cap="small" dirty="0">
                <a:latin typeface="Times New Roman" panose="02020603050405020304" pitchFamily="18" charset="0"/>
                <a:ea typeface="MS Mincho" panose="02020609040205080304" pitchFamily="49" charset="-128"/>
                <a:cs typeface="Times New Roman" panose="02020603050405020304" pitchFamily="18" charset="0"/>
              </a:rPr>
              <a:t>Concilio Vaticano II</a:t>
            </a:r>
            <a:r>
              <a:rPr lang="it-IT" sz="1200" dirty="0">
                <a:latin typeface="Times New Roman" panose="02020603050405020304" pitchFamily="18" charset="0"/>
                <a:ea typeface="MS Mincho" panose="02020609040205080304" pitchFamily="49" charset="-128"/>
                <a:cs typeface="Times New Roman" panose="02020603050405020304" pitchFamily="18" charset="0"/>
              </a:rPr>
              <a:t>, Decreto sull’attività missionaria della Chiesa</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 Ad </a:t>
            </a:r>
            <a:r>
              <a:rPr lang="it-IT" sz="1200" i="1" dirty="0" err="1">
                <a:latin typeface="Times New Roman" panose="02020603050405020304" pitchFamily="18" charset="0"/>
                <a:ea typeface="MS Mincho" panose="02020609040205080304" pitchFamily="49" charset="-128"/>
                <a:cs typeface="Times New Roman" panose="02020603050405020304" pitchFamily="18" charset="0"/>
              </a:rPr>
              <a:t>Gentes</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 </a:t>
            </a:r>
            <a:r>
              <a:rPr lang="it-IT" sz="1200" dirty="0">
                <a:latin typeface="Times New Roman" panose="02020603050405020304" pitchFamily="18" charset="0"/>
                <a:ea typeface="MS Mincho" panose="02020609040205080304" pitchFamily="49" charset="-128"/>
                <a:cs typeface="Times New Roman" panose="02020603050405020304" pitchFamily="18" charset="0"/>
              </a:rPr>
              <a:t>(7 dicembre 1965), n. 2, in </a:t>
            </a:r>
            <a:r>
              <a:rPr lang="it-IT" sz="1200" i="1" dirty="0" err="1">
                <a:latin typeface="Times New Roman" panose="02020603050405020304" pitchFamily="18" charset="0"/>
                <a:ea typeface="MS Mincho" panose="02020609040205080304" pitchFamily="49" charset="-128"/>
                <a:cs typeface="Times New Roman" panose="02020603050405020304" pitchFamily="18" charset="0"/>
              </a:rPr>
              <a:t>AAS</a:t>
            </a:r>
            <a:r>
              <a:rPr lang="it-IT" sz="1200" dirty="0">
                <a:latin typeface="Times New Roman" panose="02020603050405020304" pitchFamily="18" charset="0"/>
                <a:ea typeface="MS Mincho" panose="02020609040205080304" pitchFamily="49" charset="-128"/>
                <a:cs typeface="Times New Roman" panose="02020603050405020304" pitchFamily="18" charset="0"/>
              </a:rPr>
              <a:t> 58 (1966), 947-990. Di seguito, verrà citato con la sigla AG.</a:t>
            </a:r>
          </a:p>
          <a:p>
            <a:pPr algn="just">
              <a:spcAft>
                <a:spcPts val="0"/>
              </a:spcAft>
              <a:tabLst>
                <a:tab pos="3060065" algn="ctr"/>
                <a:tab pos="6120130" algn="r"/>
              </a:tabLst>
            </a:pPr>
            <a:r>
              <a:rPr lang="it-IT" sz="1600" cap="small" dirty="0">
                <a:latin typeface="Times New Roman" panose="02020603050405020304" pitchFamily="18" charset="0"/>
                <a:ea typeface="MS Mincho" panose="02020609040205080304" pitchFamily="49" charset="-128"/>
                <a:cs typeface="Times New Roman" panose="02020603050405020304" pitchFamily="18" charset="0"/>
              </a:rPr>
              <a:t>Francesco</a:t>
            </a:r>
            <a:r>
              <a:rPr lang="it-IT" sz="1600" dirty="0">
                <a:latin typeface="Times New Roman" panose="02020603050405020304" pitchFamily="18" charset="0"/>
                <a:ea typeface="MS Mincho" panose="02020609040205080304" pitchFamily="49" charset="-128"/>
                <a:cs typeface="Times New Roman" panose="02020603050405020304" pitchFamily="18" charset="0"/>
              </a:rPr>
              <a:t>, Esortazione Apostolica</a:t>
            </a:r>
            <a:r>
              <a:rPr lang="it-IT" sz="1600" i="1" dirty="0">
                <a:latin typeface="Times New Roman" panose="02020603050405020304" pitchFamily="18" charset="0"/>
                <a:ea typeface="MS Mincho" panose="02020609040205080304" pitchFamily="49" charset="-128"/>
                <a:cs typeface="Times New Roman" panose="02020603050405020304" pitchFamily="18" charset="0"/>
              </a:rPr>
              <a:t> </a:t>
            </a:r>
            <a:r>
              <a:rPr lang="it-IT" sz="1600" i="1" dirty="0" err="1">
                <a:latin typeface="Times New Roman" panose="02020603050405020304" pitchFamily="18" charset="0"/>
                <a:ea typeface="MS Mincho" panose="02020609040205080304" pitchFamily="49" charset="-128"/>
                <a:cs typeface="Times New Roman" panose="02020603050405020304" pitchFamily="18" charset="0"/>
              </a:rPr>
              <a:t>Evangelii</a:t>
            </a:r>
            <a:r>
              <a:rPr lang="it-IT" sz="1600" i="1" dirty="0">
                <a:latin typeface="Times New Roman" panose="02020603050405020304" pitchFamily="18" charset="0"/>
                <a:ea typeface="MS Mincho" panose="02020609040205080304" pitchFamily="49" charset="-128"/>
                <a:cs typeface="Times New Roman" panose="02020603050405020304" pitchFamily="18" charset="0"/>
              </a:rPr>
              <a:t> Gaudium </a:t>
            </a:r>
            <a:r>
              <a:rPr lang="it-IT" sz="1600" dirty="0">
                <a:latin typeface="Times New Roman" panose="02020603050405020304" pitchFamily="18" charset="0"/>
                <a:ea typeface="MS Mincho" panose="02020609040205080304" pitchFamily="49" charset="-128"/>
                <a:cs typeface="Times New Roman" panose="02020603050405020304" pitchFamily="18" charset="0"/>
              </a:rPr>
              <a:t>(24 novembre 2013), n. 24, in </a:t>
            </a:r>
            <a:r>
              <a:rPr lang="it-IT" sz="1600" i="1" dirty="0" err="1">
                <a:latin typeface="Times New Roman" panose="02020603050405020304" pitchFamily="18" charset="0"/>
                <a:ea typeface="MS Mincho" panose="02020609040205080304" pitchFamily="49" charset="-128"/>
                <a:cs typeface="Times New Roman" panose="02020603050405020304" pitchFamily="18" charset="0"/>
              </a:rPr>
              <a:t>AAS</a:t>
            </a:r>
            <a:r>
              <a:rPr lang="it-IT" sz="1600" dirty="0">
                <a:latin typeface="Times New Roman" panose="02020603050405020304" pitchFamily="18" charset="0"/>
                <a:ea typeface="MS Mincho" panose="02020609040205080304" pitchFamily="49" charset="-128"/>
                <a:cs typeface="Times New Roman" panose="02020603050405020304" pitchFamily="18" charset="0"/>
              </a:rPr>
              <a:t> 105 (2013), 1019-1137. Di seguito, verrà citato con la sigla </a:t>
            </a:r>
            <a:r>
              <a:rPr lang="it-IT" sz="1600" dirty="0" err="1">
                <a:latin typeface="Times New Roman" panose="02020603050405020304" pitchFamily="18" charset="0"/>
                <a:ea typeface="MS Mincho" panose="02020609040205080304" pitchFamily="49" charset="-128"/>
                <a:cs typeface="Times New Roman" panose="02020603050405020304" pitchFamily="18" charset="0"/>
              </a:rPr>
              <a:t>EG</a:t>
            </a:r>
            <a:r>
              <a:rPr lang="it-IT" sz="16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dirty="0">
                <a:latin typeface="Times New Roman" panose="02020603050405020304" pitchFamily="18" charset="0"/>
                <a:ea typeface="MS Mincho" panose="02020609040205080304" pitchFamily="49" charset="-128"/>
                <a:cs typeface="Times New Roman" panose="02020603050405020304" pitchFamily="18" charset="0"/>
              </a:rPr>
              <a:t>D. J. </a:t>
            </a:r>
            <a:r>
              <a:rPr lang="it-IT" sz="1200" cap="small" dirty="0">
                <a:latin typeface="Times New Roman" panose="02020603050405020304" pitchFamily="18" charset="0"/>
                <a:ea typeface="MS Mincho" panose="02020609040205080304" pitchFamily="49" charset="-128"/>
                <a:cs typeface="Times New Roman" panose="02020603050405020304" pitchFamily="18" charset="0"/>
              </a:rPr>
              <a:t>Bosch</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La trasformazione della missione: mutamenti di paradigma in missiologia</a:t>
            </a:r>
            <a:r>
              <a:rPr lang="it-IT" sz="1200" dirty="0">
                <a:latin typeface="Times New Roman" panose="02020603050405020304" pitchFamily="18" charset="0"/>
                <a:ea typeface="MS Mincho" panose="02020609040205080304" pitchFamily="49" charset="-128"/>
                <a:cs typeface="Times New Roman" panose="02020603050405020304" pitchFamily="18" charset="0"/>
              </a:rPr>
              <a:t>, Brescia, </a:t>
            </a:r>
            <a:r>
              <a:rPr lang="it-IT" sz="1200" dirty="0" err="1">
                <a:latin typeface="Times New Roman" panose="02020603050405020304" pitchFamily="18" charset="0"/>
                <a:ea typeface="MS Mincho" panose="02020609040205080304" pitchFamily="49" charset="-128"/>
                <a:cs typeface="Times New Roman" panose="02020603050405020304" pitchFamily="18" charset="0"/>
              </a:rPr>
              <a:t>Queriniana</a:t>
            </a:r>
            <a:r>
              <a:rPr lang="it-IT" sz="1200" dirty="0">
                <a:latin typeface="Times New Roman" panose="02020603050405020304" pitchFamily="18" charset="0"/>
                <a:ea typeface="MS Mincho" panose="02020609040205080304" pitchFamily="49" charset="-128"/>
                <a:cs typeface="Times New Roman" panose="02020603050405020304" pitchFamily="18" charset="0"/>
              </a:rPr>
              <a:t>, 2000, 24.</a:t>
            </a:r>
          </a:p>
          <a:p>
            <a:pPr algn="just">
              <a:spcAft>
                <a:spcPts val="0"/>
              </a:spcAft>
            </a:pPr>
            <a:r>
              <a:rPr lang="it-IT" sz="1200" dirty="0">
                <a:latin typeface="Times New Roman" panose="02020603050405020304" pitchFamily="18" charset="0"/>
                <a:ea typeface="MS Mincho" panose="02020609040205080304" pitchFamily="49" charset="-128"/>
                <a:cs typeface="Times New Roman" panose="02020603050405020304" pitchFamily="18" charset="0"/>
              </a:rPr>
              <a:t>R. </a:t>
            </a:r>
            <a:r>
              <a:rPr lang="it-IT" sz="1200" cap="small" dirty="0" err="1">
                <a:latin typeface="Times New Roman" panose="02020603050405020304" pitchFamily="18" charset="0"/>
                <a:ea typeface="MS Mincho" panose="02020609040205080304" pitchFamily="49" charset="-128"/>
                <a:cs typeface="Times New Roman" panose="02020603050405020304" pitchFamily="18" charset="0"/>
              </a:rPr>
              <a:t>Ageneau</a:t>
            </a:r>
            <a:r>
              <a:rPr lang="it-IT" sz="1200" dirty="0">
                <a:latin typeface="Times New Roman" panose="02020603050405020304" pitchFamily="18" charset="0"/>
                <a:ea typeface="MS Mincho" panose="02020609040205080304" pitchFamily="49" charset="-128"/>
                <a:cs typeface="Times New Roman" panose="02020603050405020304" pitchFamily="18" charset="0"/>
              </a:rPr>
              <a:t> – D. </a:t>
            </a:r>
            <a:r>
              <a:rPr lang="it-IT" sz="1200" cap="small" dirty="0" err="1">
                <a:latin typeface="Times New Roman" panose="02020603050405020304" pitchFamily="18" charset="0"/>
                <a:ea typeface="MS Mincho" panose="02020609040205080304" pitchFamily="49" charset="-128"/>
                <a:cs typeface="Times New Roman" panose="02020603050405020304" pitchFamily="18" charset="0"/>
              </a:rPr>
              <a:t>Pryen</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Una nuova età della missione</a:t>
            </a:r>
            <a:r>
              <a:rPr lang="it-IT" sz="1200" dirty="0">
                <a:latin typeface="Times New Roman" panose="02020603050405020304" pitchFamily="18" charset="0"/>
                <a:ea typeface="MS Mincho" panose="02020609040205080304" pitchFamily="49" charset="-128"/>
                <a:cs typeface="Times New Roman" panose="02020603050405020304" pitchFamily="18" charset="0"/>
              </a:rPr>
              <a:t>, vol. 7., Bologna, Edizioni Dehoniane, 1975, 9; [</a:t>
            </a:r>
            <a:r>
              <a:rPr lang="it-IT" sz="1200" dirty="0" err="1">
                <a:latin typeface="Times New Roman" panose="02020603050405020304" pitchFamily="18" charset="0"/>
                <a:ea typeface="MS Mincho" panose="02020609040205080304" pitchFamily="49" charset="-128"/>
                <a:cs typeface="Times New Roman" panose="02020603050405020304" pitchFamily="18" charset="0"/>
              </a:rPr>
              <a:t>orig</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fr-FR" sz="1200" dirty="0">
                <a:latin typeface="Times New Roman" panose="02020603050405020304" pitchFamily="18" charset="0"/>
                <a:ea typeface="MS Mincho" panose="02020609040205080304" pitchFamily="49" charset="-128"/>
                <a:cs typeface="Times New Roman" panose="02020603050405020304" pitchFamily="18" charset="0"/>
              </a:rPr>
              <a:t>R. </a:t>
            </a:r>
            <a:r>
              <a:rPr lang="fr-FR" sz="1200" cap="small" dirty="0" err="1">
                <a:latin typeface="Times New Roman" panose="02020603050405020304" pitchFamily="18" charset="0"/>
                <a:ea typeface="MS Mincho" panose="02020609040205080304" pitchFamily="49" charset="-128"/>
                <a:cs typeface="Times New Roman" panose="02020603050405020304" pitchFamily="18" charset="0"/>
              </a:rPr>
              <a:t>Ageneau</a:t>
            </a:r>
            <a:r>
              <a:rPr lang="fr-FR" sz="1200" dirty="0">
                <a:latin typeface="Times New Roman" panose="02020603050405020304" pitchFamily="18" charset="0"/>
                <a:ea typeface="MS Mincho" panose="02020609040205080304" pitchFamily="49" charset="-128"/>
                <a:cs typeface="Times New Roman" panose="02020603050405020304" pitchFamily="18" charset="0"/>
              </a:rPr>
              <a:t> – D. </a:t>
            </a:r>
            <a:r>
              <a:rPr lang="fr-FR" sz="1200" cap="small" dirty="0" err="1">
                <a:latin typeface="Times New Roman" panose="02020603050405020304" pitchFamily="18" charset="0"/>
                <a:ea typeface="MS Mincho" panose="02020609040205080304" pitchFamily="49" charset="-128"/>
                <a:cs typeface="Times New Roman" panose="02020603050405020304" pitchFamily="18" charset="0"/>
              </a:rPr>
              <a:t>Pryen</a:t>
            </a:r>
            <a:r>
              <a:rPr lang="fr-FR" sz="1200"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Un nouvel âge de la mission</a:t>
            </a:r>
            <a:r>
              <a:rPr lang="fr-FR" sz="1200" dirty="0">
                <a:latin typeface="Times New Roman" panose="02020603050405020304" pitchFamily="18" charset="0"/>
                <a:ea typeface="MS Mincho" panose="02020609040205080304" pitchFamily="49" charset="-128"/>
                <a:cs typeface="Times New Roman" panose="02020603050405020304" pitchFamily="18" charset="0"/>
              </a:rPr>
              <a:t>, Paris, </a:t>
            </a:r>
            <a:r>
              <a:rPr lang="fr-FR" sz="1200" dirty="0" err="1">
                <a:latin typeface="Times New Roman" panose="02020603050405020304" pitchFamily="18" charset="0"/>
                <a:ea typeface="MS Mincho" panose="02020609040205080304" pitchFamily="49" charset="-128"/>
                <a:cs typeface="Times New Roman" panose="02020603050405020304" pitchFamily="18" charset="0"/>
              </a:rPr>
              <a:t>SPES</a:t>
            </a:r>
            <a:r>
              <a:rPr lang="fr-FR" sz="1200" dirty="0">
                <a:latin typeface="Times New Roman" panose="02020603050405020304" pitchFamily="18" charset="0"/>
                <a:ea typeface="MS Mincho" panose="02020609040205080304" pitchFamily="49" charset="-128"/>
                <a:cs typeface="Times New Roman" panose="02020603050405020304" pitchFamily="18" charset="0"/>
              </a:rPr>
              <a:t>, 1973].</a:t>
            </a:r>
            <a:endParaRPr lang="it-IT"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583839804"/>
      </p:ext>
    </p:extLst>
  </p:cSld>
  <p:clrMapOvr>
    <a:masterClrMapping/>
  </p:clrMapOvr>
  <mc:AlternateContent xmlns:mc="http://schemas.openxmlformats.org/markup-compatibility/2006" xmlns:p14="http://schemas.microsoft.com/office/powerpoint/2010/main">
    <mc:Choice Requires="p14">
      <p:transition spd="slow" p14:dur="4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2817742" y="87391"/>
            <a:ext cx="6858002" cy="6858000"/>
          </a:xfrm>
          <a:prstGeom prst="arc">
            <a:avLst>
              <a:gd name="adj1" fmla="val 16200000"/>
              <a:gd name="adj2" fmla="val 5370932"/>
            </a:avLst>
          </a:prstGeom>
          <a:solidFill>
            <a:schemeClr val="bg2"/>
          </a:solidFill>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8" name="TextBox 7"/>
          <p:cNvSpPr txBox="1"/>
          <p:nvPr/>
        </p:nvSpPr>
        <p:spPr>
          <a:xfrm flipH="1">
            <a:off x="4413412" y="981512"/>
            <a:ext cx="6207050" cy="584775"/>
          </a:xfrm>
          <a:prstGeom prst="rect">
            <a:avLst/>
          </a:prstGeom>
          <a:solidFill>
            <a:schemeClr val="accent5">
              <a:lumMod val="20000"/>
              <a:lumOff val="80000"/>
            </a:schemeClr>
          </a:solidFill>
          <a:ln>
            <a:noFill/>
          </a:ln>
        </p:spPr>
        <p:txBody>
          <a:bodyPr wrap="square" rtlCol="0">
            <a:spAutoFit/>
          </a:bodyPr>
          <a:lstStyle/>
          <a:p>
            <a:pPr algn="ctr"/>
            <a:r>
              <a:rPr lang="it-IT" sz="2400" b="1" cap="small" dirty="0"/>
              <a:t> </a:t>
            </a:r>
            <a:r>
              <a:rPr lang="it-IT" sz="3200" b="1" cap="small" dirty="0"/>
              <a:t>I- Caratteri salienti della missione</a:t>
            </a:r>
            <a:endParaRPr lang="it-IT" sz="2400" b="1" cap="small" dirty="0"/>
          </a:p>
        </p:txBody>
      </p:sp>
      <p:sp>
        <p:nvSpPr>
          <p:cNvPr id="9" name="TextBox 8"/>
          <p:cNvSpPr txBox="1"/>
          <p:nvPr/>
        </p:nvSpPr>
        <p:spPr>
          <a:xfrm flipH="1">
            <a:off x="4801875" y="2356139"/>
            <a:ext cx="4703021" cy="461665"/>
          </a:xfrm>
          <a:prstGeom prst="rect">
            <a:avLst/>
          </a:prstGeom>
          <a:solidFill>
            <a:schemeClr val="accent1">
              <a:lumMod val="20000"/>
              <a:lumOff val="80000"/>
            </a:schemeClr>
          </a:solidFill>
        </p:spPr>
        <p:txBody>
          <a:bodyPr wrap="square" rtlCol="0">
            <a:spAutoFit/>
          </a:bodyPr>
          <a:lstStyle/>
          <a:p>
            <a:pPr algn="just"/>
            <a:r>
              <a:rPr lang="it-IT" sz="2400" dirty="0"/>
              <a:t>1.1. Una inquadratura necessaria</a:t>
            </a:r>
          </a:p>
        </p:txBody>
      </p:sp>
      <p:sp>
        <p:nvSpPr>
          <p:cNvPr id="10" name="TextBox 9"/>
          <p:cNvSpPr txBox="1"/>
          <p:nvPr/>
        </p:nvSpPr>
        <p:spPr>
          <a:xfrm flipH="1">
            <a:off x="5055915" y="3830949"/>
            <a:ext cx="6109831" cy="461665"/>
          </a:xfrm>
          <a:prstGeom prst="rect">
            <a:avLst/>
          </a:prstGeom>
          <a:solidFill>
            <a:schemeClr val="accent3">
              <a:lumMod val="40000"/>
              <a:lumOff val="60000"/>
            </a:schemeClr>
          </a:solidFill>
        </p:spPr>
        <p:txBody>
          <a:bodyPr wrap="square" rtlCol="0">
            <a:spAutoFit/>
          </a:bodyPr>
          <a:lstStyle/>
          <a:p>
            <a:pPr algn="just" defTabSz="914400"/>
            <a:r>
              <a:rPr lang="it-IT" sz="2400" i="1" dirty="0"/>
              <a:t>1.2. Concetto di missione: nozioni preliminari</a:t>
            </a:r>
          </a:p>
        </p:txBody>
      </p:sp>
      <p:sp>
        <p:nvSpPr>
          <p:cNvPr id="12" name="TextBox 11"/>
          <p:cNvSpPr txBox="1"/>
          <p:nvPr/>
        </p:nvSpPr>
        <p:spPr>
          <a:xfrm flipH="1">
            <a:off x="4731534" y="5047702"/>
            <a:ext cx="6492935" cy="830997"/>
          </a:xfrm>
          <a:prstGeom prst="rect">
            <a:avLst/>
          </a:prstGeom>
          <a:solidFill>
            <a:schemeClr val="accent3">
              <a:lumMod val="20000"/>
              <a:lumOff val="80000"/>
            </a:schemeClr>
          </a:solidFill>
        </p:spPr>
        <p:txBody>
          <a:bodyPr wrap="square" rtlCol="0">
            <a:spAutoFit/>
          </a:bodyPr>
          <a:lstStyle/>
          <a:p>
            <a:pPr marL="0" lvl="2"/>
            <a:r>
              <a:rPr lang="it-IT" sz="2400" i="1" dirty="0"/>
              <a:t>1.3: Dal compito alla natura della Chiesa: Vaticano II e la </a:t>
            </a:r>
            <a:r>
              <a:rPr lang="it-IT" sz="2400" b="1" i="1" dirty="0" err="1"/>
              <a:t>Missio</a:t>
            </a:r>
            <a:r>
              <a:rPr lang="it-IT" sz="2400" b="1" i="1" dirty="0"/>
              <a:t> Dei</a:t>
            </a:r>
          </a:p>
        </p:txBody>
      </p:sp>
      <p:sp>
        <p:nvSpPr>
          <p:cNvPr id="15" name="Oval 14"/>
          <p:cNvSpPr/>
          <p:nvPr/>
        </p:nvSpPr>
        <p:spPr>
          <a:xfrm>
            <a:off x="3863752" y="1052737"/>
            <a:ext cx="549662" cy="618069"/>
          </a:xfrm>
          <a:prstGeom prst="ellipse">
            <a:avLst/>
          </a:prstGeom>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Oval 15"/>
          <p:cNvSpPr/>
          <p:nvPr/>
        </p:nvSpPr>
        <p:spPr>
          <a:xfrm>
            <a:off x="4342958" y="2460112"/>
            <a:ext cx="388579" cy="439939"/>
          </a:xfrm>
          <a:prstGeom prst="ellips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Oval 16"/>
          <p:cNvSpPr/>
          <p:nvPr/>
        </p:nvSpPr>
        <p:spPr>
          <a:xfrm>
            <a:off x="4366434" y="3844820"/>
            <a:ext cx="488623" cy="413576"/>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8" name="Oval 17"/>
          <p:cNvSpPr/>
          <p:nvPr/>
        </p:nvSpPr>
        <p:spPr>
          <a:xfrm>
            <a:off x="4103414" y="5047702"/>
            <a:ext cx="418742" cy="413573"/>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59" y="1593908"/>
            <a:ext cx="3510521" cy="3147281"/>
          </a:xfrm>
          <a:prstGeom prst="ellipse">
            <a:avLst/>
          </a:prstGeom>
          <a:ln>
            <a:noFill/>
          </a:ln>
          <a:effectLst>
            <a:softEdge rad="112500"/>
          </a:effectLst>
        </p:spPr>
      </p:pic>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Tree>
    <p:extLst>
      <p:ext uri="{BB962C8B-B14F-4D97-AF65-F5344CB8AC3E}">
        <p14:creationId xmlns:p14="http://schemas.microsoft.com/office/powerpoint/2010/main" val="2564862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2817742" y="87391"/>
            <a:ext cx="6858002" cy="6858000"/>
          </a:xfrm>
          <a:prstGeom prst="arc">
            <a:avLst>
              <a:gd name="adj1" fmla="val 16200000"/>
              <a:gd name="adj2" fmla="val 5370932"/>
            </a:avLst>
          </a:prstGeom>
          <a:solidFill>
            <a:schemeClr val="bg2"/>
          </a:solidFill>
          <a:ln>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sp>
        <p:nvSpPr>
          <p:cNvPr id="8" name="TextBox 7"/>
          <p:cNvSpPr txBox="1"/>
          <p:nvPr/>
        </p:nvSpPr>
        <p:spPr>
          <a:xfrm flipH="1">
            <a:off x="4522155" y="743705"/>
            <a:ext cx="7058585" cy="1077218"/>
          </a:xfrm>
          <a:prstGeom prst="rect">
            <a:avLst/>
          </a:prstGeom>
          <a:solidFill>
            <a:schemeClr val="accent5">
              <a:lumMod val="20000"/>
              <a:lumOff val="80000"/>
            </a:schemeClr>
          </a:solidFill>
          <a:ln>
            <a:noFill/>
          </a:ln>
        </p:spPr>
        <p:txBody>
          <a:bodyPr wrap="square" rtlCol="0">
            <a:spAutoFit/>
          </a:bodyPr>
          <a:lstStyle/>
          <a:p>
            <a:pPr algn="ctr"/>
            <a:r>
              <a:rPr lang="it-IT" sz="2400" b="1" cap="small" dirty="0"/>
              <a:t> </a:t>
            </a:r>
            <a:r>
              <a:rPr lang="it-IT" sz="3200" b="1" cap="small" dirty="0"/>
              <a:t>II- Il cammino post-conciliare: metamorfosi della missione "coloniale"</a:t>
            </a:r>
          </a:p>
        </p:txBody>
      </p:sp>
      <p:sp>
        <p:nvSpPr>
          <p:cNvPr id="9" name="TextBox 8"/>
          <p:cNvSpPr txBox="1"/>
          <p:nvPr/>
        </p:nvSpPr>
        <p:spPr>
          <a:xfrm flipH="1">
            <a:off x="4801875" y="2151481"/>
            <a:ext cx="6422594" cy="1200329"/>
          </a:xfrm>
          <a:prstGeom prst="rect">
            <a:avLst/>
          </a:prstGeom>
          <a:solidFill>
            <a:schemeClr val="accent1">
              <a:lumMod val="20000"/>
              <a:lumOff val="80000"/>
            </a:schemeClr>
          </a:solidFill>
        </p:spPr>
        <p:txBody>
          <a:bodyPr wrap="square" rtlCol="0">
            <a:spAutoFit/>
          </a:bodyPr>
          <a:lstStyle/>
          <a:p>
            <a:pPr algn="just"/>
            <a:r>
              <a:rPr lang="it-IT" sz="2400" dirty="0"/>
              <a:t>2.1. </a:t>
            </a:r>
            <a:r>
              <a:rPr lang="it-IT" sz="2400" i="1" dirty="0"/>
              <a:t>L’interlocutore: difficile rapporto tra missione e evangelizzazione nel decreto Ad </a:t>
            </a:r>
            <a:r>
              <a:rPr lang="it-IT" sz="2400" i="1" dirty="0" err="1"/>
              <a:t>gentes</a:t>
            </a:r>
            <a:endParaRPr lang="it-IT" sz="2400" i="1" dirty="0"/>
          </a:p>
        </p:txBody>
      </p:sp>
      <p:sp>
        <p:nvSpPr>
          <p:cNvPr id="10" name="TextBox 9"/>
          <p:cNvSpPr txBox="1"/>
          <p:nvPr/>
        </p:nvSpPr>
        <p:spPr>
          <a:xfrm flipH="1">
            <a:off x="5055915" y="3830949"/>
            <a:ext cx="6109831" cy="830997"/>
          </a:xfrm>
          <a:prstGeom prst="rect">
            <a:avLst/>
          </a:prstGeom>
          <a:solidFill>
            <a:schemeClr val="accent3">
              <a:lumMod val="40000"/>
              <a:lumOff val="60000"/>
            </a:schemeClr>
          </a:solidFill>
        </p:spPr>
        <p:txBody>
          <a:bodyPr wrap="square" rtlCol="0">
            <a:spAutoFit/>
          </a:bodyPr>
          <a:lstStyle/>
          <a:p>
            <a:pPr algn="just" defTabSz="914400"/>
            <a:r>
              <a:rPr lang="it-IT" sz="2400" i="1" dirty="0"/>
              <a:t>2.2. La missione nel post-concilio o la crisi della missione coloniale </a:t>
            </a:r>
          </a:p>
        </p:txBody>
      </p:sp>
      <p:sp>
        <p:nvSpPr>
          <p:cNvPr id="12" name="TextBox 11"/>
          <p:cNvSpPr txBox="1"/>
          <p:nvPr/>
        </p:nvSpPr>
        <p:spPr>
          <a:xfrm flipH="1">
            <a:off x="4731534" y="5047702"/>
            <a:ext cx="6492935" cy="830997"/>
          </a:xfrm>
          <a:prstGeom prst="rect">
            <a:avLst/>
          </a:prstGeom>
          <a:solidFill>
            <a:schemeClr val="accent3">
              <a:lumMod val="20000"/>
              <a:lumOff val="80000"/>
            </a:schemeClr>
          </a:solidFill>
        </p:spPr>
        <p:txBody>
          <a:bodyPr wrap="square" rtlCol="0">
            <a:spAutoFit/>
          </a:bodyPr>
          <a:lstStyle/>
          <a:p>
            <a:pPr marL="0" lvl="2"/>
            <a:r>
              <a:rPr lang="it-IT" sz="2400" i="1" dirty="0"/>
              <a:t>2.3: La missione, prospettive teologiche attuali: tre teologie a confronto</a:t>
            </a:r>
          </a:p>
        </p:txBody>
      </p:sp>
      <p:sp>
        <p:nvSpPr>
          <p:cNvPr id="15" name="Oval 14"/>
          <p:cNvSpPr/>
          <p:nvPr/>
        </p:nvSpPr>
        <p:spPr>
          <a:xfrm>
            <a:off x="3863752" y="1052737"/>
            <a:ext cx="549662" cy="618069"/>
          </a:xfrm>
          <a:prstGeom prst="ellipse">
            <a:avLst/>
          </a:prstGeom>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Oval 15"/>
          <p:cNvSpPr/>
          <p:nvPr/>
        </p:nvSpPr>
        <p:spPr>
          <a:xfrm>
            <a:off x="4342958" y="2460112"/>
            <a:ext cx="388579" cy="439939"/>
          </a:xfrm>
          <a:prstGeom prst="ellips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Oval 16"/>
          <p:cNvSpPr/>
          <p:nvPr/>
        </p:nvSpPr>
        <p:spPr>
          <a:xfrm>
            <a:off x="4366434" y="3844820"/>
            <a:ext cx="488623" cy="413576"/>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8" name="Oval 17"/>
          <p:cNvSpPr/>
          <p:nvPr/>
        </p:nvSpPr>
        <p:spPr>
          <a:xfrm>
            <a:off x="4103414" y="5047702"/>
            <a:ext cx="418742" cy="413573"/>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9" name="Arc 18"/>
          <p:cNvSpPr/>
          <p:nvPr/>
        </p:nvSpPr>
        <p:spPr>
          <a:xfrm>
            <a:off x="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59" y="1593908"/>
            <a:ext cx="3510521" cy="3147281"/>
          </a:xfrm>
          <a:prstGeom prst="ellipse">
            <a:avLst/>
          </a:prstGeom>
          <a:ln>
            <a:noFill/>
          </a:ln>
          <a:effectLst>
            <a:softEdge rad="112500"/>
          </a:effectLst>
        </p:spPr>
      </p:pic>
      <p:grpSp>
        <p:nvGrpSpPr>
          <p:cNvPr id="2" name="Group 24"/>
          <p:cNvGrpSpPr/>
          <p:nvPr/>
        </p:nvGrpSpPr>
        <p:grpSpPr>
          <a:xfrm rot="5400000">
            <a:off x="-1605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Tree>
    <p:extLst>
      <p:ext uri="{BB962C8B-B14F-4D97-AF65-F5344CB8AC3E}">
        <p14:creationId xmlns:p14="http://schemas.microsoft.com/office/powerpoint/2010/main" val="4128762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19CC22A-F758-4500-8F2C-664A155AAE2C}"/>
              </a:ext>
            </a:extLst>
          </p:cNvPr>
          <p:cNvSpPr/>
          <p:nvPr/>
        </p:nvSpPr>
        <p:spPr>
          <a:xfrm>
            <a:off x="3439679" y="138754"/>
            <a:ext cx="6048579" cy="612925"/>
          </a:xfrm>
          <a:prstGeom prst="rect">
            <a:avLst/>
          </a:prstGeom>
        </p:spPr>
        <p:txBody>
          <a:bodyPr wrap="none">
            <a:spAutoFit/>
          </a:bodyPr>
          <a:lstStyle/>
          <a:p>
            <a:pPr lvl="1">
              <a:lnSpc>
                <a:spcPct val="115000"/>
              </a:lnSpc>
              <a:spcBef>
                <a:spcPts val="1800"/>
              </a:spcBef>
              <a:spcAft>
                <a:spcPts val="1200"/>
              </a:spcAft>
            </a:pPr>
            <a:r>
              <a:rPr lang="it-IT" sz="3200" b="1" cap="small" dirty="0"/>
              <a:t>Caratteri salienti della missione</a:t>
            </a:r>
            <a:endParaRPr lang="it-IT" sz="3200" cap="small"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endParaRPr>
          </a:p>
        </p:txBody>
      </p:sp>
      <p:sp>
        <p:nvSpPr>
          <p:cNvPr id="2" name="Rettangolo 1">
            <a:extLst>
              <a:ext uri="{FF2B5EF4-FFF2-40B4-BE49-F238E27FC236}">
                <a16:creationId xmlns:a16="http://schemas.microsoft.com/office/drawing/2014/main" id="{980AA3F3-0E98-49F5-90AD-8E7D3190C149}"/>
              </a:ext>
            </a:extLst>
          </p:cNvPr>
          <p:cNvSpPr/>
          <p:nvPr/>
        </p:nvSpPr>
        <p:spPr>
          <a:xfrm>
            <a:off x="904430" y="1155825"/>
            <a:ext cx="10930071" cy="5115311"/>
          </a:xfrm>
          <a:prstGeom prst="rect">
            <a:avLst/>
          </a:prstGeom>
        </p:spPr>
        <p:txBody>
          <a:bodyPr wrap="square">
            <a:spAutoFit/>
          </a:bodyPr>
          <a:lstStyle/>
          <a:p>
            <a:pPr indent="431800" algn="just">
              <a:lnSpc>
                <a:spcPct val="150000"/>
              </a:lnSpc>
              <a:spcAft>
                <a:spcPts val="1000"/>
              </a:spcAft>
            </a:pPr>
            <a:r>
              <a:rPr lang="it-IT" sz="2000" dirty="0">
                <a:latin typeface="Times New Roman" panose="02020603050405020304" pitchFamily="18" charset="0"/>
                <a:ea typeface="MS Mincho" panose="02020609040205080304" pitchFamily="49" charset="-128"/>
              </a:rPr>
              <a:t>Nel suo libro </a:t>
            </a:r>
            <a:r>
              <a:rPr lang="it-IT" sz="2000" i="1" dirty="0" err="1">
                <a:latin typeface="Times New Roman" panose="02020603050405020304" pitchFamily="18" charset="0"/>
                <a:ea typeface="MS Mincho" panose="02020609040205080304" pitchFamily="49" charset="-128"/>
              </a:rPr>
              <a:t>Machet</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zu</a:t>
            </a:r>
            <a:r>
              <a:rPr lang="it-IT" sz="2000" i="1" dirty="0">
                <a:latin typeface="Times New Roman" panose="02020603050405020304" pitchFamily="18" charset="0"/>
                <a:ea typeface="MS Mincho" panose="02020609040205080304" pitchFamily="49" charset="-128"/>
              </a:rPr>
              <a:t> </a:t>
            </a:r>
            <a:r>
              <a:rPr lang="it-IT" sz="2000" i="1" dirty="0" err="1">
                <a:latin typeface="Times New Roman" panose="02020603050405020304" pitchFamily="18" charset="0"/>
                <a:ea typeface="MS Mincho" panose="02020609040205080304" pitchFamily="49" charset="-128"/>
              </a:rPr>
              <a:t>Jüngern</a:t>
            </a:r>
            <a:r>
              <a:rPr lang="it-IT" sz="2000" i="1" dirty="0">
                <a:latin typeface="Times New Roman" panose="02020603050405020304" pitchFamily="18" charset="0"/>
                <a:ea typeface="MS Mincho" panose="02020609040205080304" pitchFamily="49" charset="-128"/>
              </a:rPr>
              <a:t> alle </a:t>
            </a:r>
            <a:r>
              <a:rPr lang="it-IT" sz="2000" i="1" dirty="0" err="1">
                <a:latin typeface="Times New Roman" panose="02020603050405020304" pitchFamily="18" charset="0"/>
                <a:ea typeface="MS Mincho" panose="02020609040205080304" pitchFamily="49" charset="-128"/>
              </a:rPr>
              <a:t>Volker</a:t>
            </a:r>
            <a:r>
              <a:rPr lang="it-IT" sz="2000" dirty="0">
                <a:latin typeface="Times New Roman" panose="02020603050405020304" pitchFamily="18" charset="0"/>
                <a:ea typeface="MS Mincho" panose="02020609040205080304" pitchFamily="49" charset="-128"/>
              </a:rPr>
              <a:t>, Thomas Ohm scriveva che, per chi si interessa in modo scientifico della missione, non vi è nulla di più nobile e di più bello che offrire una teoria della missione che occupa un posto importante nella teologia ed è al primo posto della scienza missionaria. </a:t>
            </a:r>
            <a:r>
              <a:rPr lang="it-IT" sz="2000" b="1" dirty="0">
                <a:solidFill>
                  <a:srgbClr val="FF0000"/>
                </a:solidFill>
                <a:latin typeface="Times New Roman" panose="02020603050405020304" pitchFamily="18" charset="0"/>
                <a:ea typeface="MS Mincho" panose="02020609040205080304" pitchFamily="49" charset="-128"/>
              </a:rPr>
              <a:t>Come sottolineava già lo stesso Ohm, il concetto di missione conosce ancora ai nostri giorni una certa ambiguità: da una parte sono stati compiuti progressi poiché in quasi tutti i paesi il Vangelo è stato proclamato e il Cristo è stato annunciato e ormai ovunque ci sono cristiani e comunità cristiane che portano avanti la missione evangelizzatrice</a:t>
            </a:r>
            <a:r>
              <a:rPr lang="it-IT" sz="2000" dirty="0">
                <a:latin typeface="Times New Roman" panose="02020603050405020304" pitchFamily="18" charset="0"/>
                <a:ea typeface="MS Mincho" panose="02020609040205080304" pitchFamily="49" charset="-128"/>
              </a:rPr>
              <a:t>. Dall’altra parte, però, la missione mostra segnali di incertezza e di sconforto e qua e là si manifesta una certa perplessità. Che senso può avere ancora la missione ai giorni nostri segnati dai movimenti migratori dovuti a conflitti e povertà, globalizzazione, interculturalità? Da dove deriva il fenomeno socio-religioso che ci permette di assistere al risveglio delle grandi tradizioni o movimenti religiosi che sfidano la Chiesa al dialogo? </a:t>
            </a:r>
            <a:endParaRPr lang="it-IT" sz="14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3756707"/>
      </p:ext>
    </p:extLst>
  </p:cSld>
  <p:clrMapOvr>
    <a:masterClrMapping/>
  </p:clrMapOvr>
  <mc:AlternateContent xmlns:mc="http://schemas.openxmlformats.org/markup-compatibility/2006" xmlns:p14="http://schemas.microsoft.com/office/powerpoint/2010/main">
    <mc:Choice Requires="p14">
      <p:transition spd="slow" p14:dur="30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19CC22A-F758-4500-8F2C-664A155AAE2C}"/>
              </a:ext>
            </a:extLst>
          </p:cNvPr>
          <p:cNvSpPr/>
          <p:nvPr/>
        </p:nvSpPr>
        <p:spPr>
          <a:xfrm>
            <a:off x="3439679" y="138754"/>
            <a:ext cx="6048579" cy="612925"/>
          </a:xfrm>
          <a:prstGeom prst="rect">
            <a:avLst/>
          </a:prstGeom>
        </p:spPr>
        <p:txBody>
          <a:bodyPr wrap="none">
            <a:spAutoFit/>
          </a:bodyPr>
          <a:lstStyle/>
          <a:p>
            <a:pPr lvl="1">
              <a:lnSpc>
                <a:spcPct val="115000"/>
              </a:lnSpc>
              <a:spcBef>
                <a:spcPts val="1800"/>
              </a:spcBef>
              <a:spcAft>
                <a:spcPts val="1200"/>
              </a:spcAft>
            </a:pPr>
            <a:r>
              <a:rPr lang="it-IT" sz="3200" b="1" cap="small" dirty="0"/>
              <a:t>Caratteri salienti della missione</a:t>
            </a:r>
            <a:endParaRPr lang="it-IT" sz="3200" cap="small" dirty="0">
              <a:solidFill>
                <a:srgbClr val="FF0000"/>
              </a:solidFill>
              <a:latin typeface="Times New Roman" panose="02020603050405020304" pitchFamily="18" charset="0"/>
              <a:ea typeface="MS Gothic" panose="020B0609070205080204" pitchFamily="49" charset="-128"/>
              <a:cs typeface="Times New Roman" panose="02020603050405020304" pitchFamily="18" charset="0"/>
            </a:endParaRPr>
          </a:p>
        </p:txBody>
      </p:sp>
      <p:sp>
        <p:nvSpPr>
          <p:cNvPr id="2" name="Rettangolo 1">
            <a:extLst>
              <a:ext uri="{FF2B5EF4-FFF2-40B4-BE49-F238E27FC236}">
                <a16:creationId xmlns:a16="http://schemas.microsoft.com/office/drawing/2014/main" id="{980AA3F3-0E98-49F5-90AD-8E7D3190C149}"/>
              </a:ext>
            </a:extLst>
          </p:cNvPr>
          <p:cNvSpPr/>
          <p:nvPr/>
        </p:nvSpPr>
        <p:spPr>
          <a:xfrm>
            <a:off x="777667" y="641057"/>
            <a:ext cx="10783368" cy="6591548"/>
          </a:xfrm>
          <a:prstGeom prst="rect">
            <a:avLst/>
          </a:prstGeom>
        </p:spPr>
        <p:txBody>
          <a:bodyPr wrap="square">
            <a:spAutoFit/>
          </a:bodyPr>
          <a:lstStyle/>
          <a:p>
            <a:pPr indent="431800" algn="just">
              <a:lnSpc>
                <a:spcPct val="150000"/>
              </a:lnSpc>
              <a:spcAft>
                <a:spcPts val="1000"/>
              </a:spcAft>
            </a:pPr>
            <a:r>
              <a:rPr lang="it-IT" sz="2000" dirty="0">
                <a:latin typeface="Times New Roman" panose="02020603050405020304" pitchFamily="18" charset="0"/>
                <a:ea typeface="MS Mincho" panose="02020609040205080304" pitchFamily="49" charset="-128"/>
              </a:rPr>
              <a:t>La missione ha perso ogni significato? Altrettanto perplesso è, secondo Lucien </a:t>
            </a:r>
            <a:r>
              <a:rPr lang="it-IT" sz="2000" dirty="0" err="1">
                <a:latin typeface="Times New Roman" panose="02020603050405020304" pitchFamily="18" charset="0"/>
                <a:ea typeface="MS Mincho" panose="02020609040205080304" pitchFamily="49" charset="-128"/>
              </a:rPr>
              <a:t>Legrand</a:t>
            </a:r>
            <a:r>
              <a:rPr lang="it-IT" sz="2000" dirty="0">
                <a:latin typeface="Times New Roman" panose="02020603050405020304" pitchFamily="18" charset="0"/>
                <a:ea typeface="MS Mincho" panose="02020609040205080304" pitchFamily="49" charset="-128"/>
              </a:rPr>
              <a:t>, lo stesso vocabolario</a:t>
            </a:r>
            <a:r>
              <a:rPr lang="it-IT" sz="2000" dirty="0">
                <a:solidFill>
                  <a:srgbClr val="FF0000"/>
                </a:solidFill>
                <a:latin typeface="Times New Roman" panose="02020603050405020304" pitchFamily="18" charset="0"/>
                <a:ea typeface="MS Mincho" panose="02020609040205080304" pitchFamily="49" charset="-128"/>
              </a:rPr>
              <a:t>: « ero partito “in missione” come “missionario”. Ma si può attualmente usare ancora questo linguaggio? ». </a:t>
            </a:r>
            <a:r>
              <a:rPr lang="it-IT" sz="2000" dirty="0">
                <a:latin typeface="Times New Roman" panose="02020603050405020304" pitchFamily="18" charset="0"/>
                <a:ea typeface="MS Mincho" panose="02020609040205080304" pitchFamily="49" charset="-128"/>
              </a:rPr>
              <a:t>Ha senso dire che Io </a:t>
            </a:r>
            <a:r>
              <a:rPr lang="it-IT" sz="2000" i="1" dirty="0">
                <a:latin typeface="Times New Roman" panose="02020603050405020304" pitchFamily="18" charset="0"/>
                <a:ea typeface="MS Mincho" panose="02020609040205080304" pitchFamily="49" charset="-128"/>
              </a:rPr>
              <a:t>sono una missione</a:t>
            </a:r>
            <a:r>
              <a:rPr lang="it-IT" sz="2000" dirty="0">
                <a:latin typeface="Times New Roman" panose="02020603050405020304" pitchFamily="18" charset="0"/>
                <a:ea typeface="MS Mincho" panose="02020609040205080304" pitchFamily="49" charset="-128"/>
              </a:rPr>
              <a:t> su questa terra? Assistiamo a una crisi della missione che secondo David Bosch, « si manifesta in tre aree</a:t>
            </a:r>
            <a:r>
              <a:rPr lang="it-IT" sz="2000" b="1" dirty="0">
                <a:solidFill>
                  <a:srgbClr val="FF0000"/>
                </a:solidFill>
                <a:latin typeface="Times New Roman" panose="02020603050405020304" pitchFamily="18" charset="0"/>
                <a:ea typeface="MS Mincho" panose="02020609040205080304" pitchFamily="49" charset="-128"/>
              </a:rPr>
              <a:t>: il </a:t>
            </a:r>
            <a:r>
              <a:rPr lang="it-IT" sz="2000" b="1" i="1" dirty="0">
                <a:solidFill>
                  <a:srgbClr val="FF0000"/>
                </a:solidFill>
                <a:latin typeface="Times New Roman" panose="02020603050405020304" pitchFamily="18" charset="0"/>
                <a:ea typeface="MS Mincho" panose="02020609040205080304" pitchFamily="49" charset="-128"/>
              </a:rPr>
              <a:t>fondamento</a:t>
            </a:r>
            <a:r>
              <a:rPr lang="it-IT" sz="2000" b="1" dirty="0">
                <a:solidFill>
                  <a:srgbClr val="FF0000"/>
                </a:solidFill>
                <a:latin typeface="Times New Roman" panose="02020603050405020304" pitchFamily="18" charset="0"/>
                <a:ea typeface="MS Mincho" panose="02020609040205080304" pitchFamily="49" charset="-128"/>
              </a:rPr>
              <a:t>, le </a:t>
            </a:r>
            <a:r>
              <a:rPr lang="it-IT" sz="2000" b="1" i="1" dirty="0">
                <a:solidFill>
                  <a:srgbClr val="FF0000"/>
                </a:solidFill>
                <a:latin typeface="Times New Roman" panose="02020603050405020304" pitchFamily="18" charset="0"/>
                <a:ea typeface="MS Mincho" panose="02020609040205080304" pitchFamily="49" charset="-128"/>
              </a:rPr>
              <a:t>motivazioni</a:t>
            </a:r>
            <a:r>
              <a:rPr lang="it-IT" sz="2000" b="1" dirty="0">
                <a:solidFill>
                  <a:srgbClr val="FF0000"/>
                </a:solidFill>
                <a:latin typeface="Times New Roman" panose="02020603050405020304" pitchFamily="18" charset="0"/>
                <a:ea typeface="MS Mincho" panose="02020609040205080304" pitchFamily="49" charset="-128"/>
              </a:rPr>
              <a:t> e lo </a:t>
            </a:r>
            <a:r>
              <a:rPr lang="it-IT" sz="2000" b="1" i="1" dirty="0">
                <a:solidFill>
                  <a:srgbClr val="FF0000"/>
                </a:solidFill>
                <a:latin typeface="Times New Roman" panose="02020603050405020304" pitchFamily="18" charset="0"/>
                <a:ea typeface="MS Mincho" panose="02020609040205080304" pitchFamily="49" charset="-128"/>
              </a:rPr>
              <a:t>scopo</a:t>
            </a:r>
            <a:r>
              <a:rPr lang="it-IT" sz="2000" b="1" dirty="0">
                <a:solidFill>
                  <a:srgbClr val="FF0000"/>
                </a:solidFill>
                <a:latin typeface="Times New Roman" panose="02020603050405020304" pitchFamily="18" charset="0"/>
                <a:ea typeface="MS Mincho" panose="02020609040205080304" pitchFamily="49" charset="-128"/>
              </a:rPr>
              <a:t>, e la </a:t>
            </a:r>
            <a:r>
              <a:rPr lang="it-IT" sz="2000" b="1" i="1" dirty="0">
                <a:solidFill>
                  <a:srgbClr val="FF0000"/>
                </a:solidFill>
                <a:latin typeface="Times New Roman" panose="02020603050405020304" pitchFamily="18" charset="0"/>
                <a:ea typeface="MS Mincho" panose="02020609040205080304" pitchFamily="49" charset="-128"/>
              </a:rPr>
              <a:t>natura</a:t>
            </a:r>
            <a:r>
              <a:rPr lang="it-IT" sz="2000" b="1" dirty="0">
                <a:solidFill>
                  <a:srgbClr val="FF0000"/>
                </a:solidFill>
                <a:latin typeface="Times New Roman" panose="02020603050405020304" pitchFamily="18" charset="0"/>
                <a:ea typeface="MS Mincho" panose="02020609040205080304" pitchFamily="49" charset="-128"/>
              </a:rPr>
              <a:t> della missione […] L’inadeguato fondamento della missione e l’ambiguità delle motivazioni e degli scopi missionari non potevano che condurre a una prassi missionaria insoddisfacente</a:t>
            </a:r>
            <a:r>
              <a:rPr lang="it-IT" sz="2000" dirty="0">
                <a:latin typeface="Times New Roman" panose="02020603050405020304" pitchFamily="18" charset="0"/>
                <a:ea typeface="MS Mincho" panose="02020609040205080304" pitchFamily="49" charset="-128"/>
              </a:rPr>
              <a:t> ». Infatti, tra vicende storiche e dinamismo teologico-pastorale, </a:t>
            </a:r>
            <a:r>
              <a:rPr lang="it-IT" sz="2000" b="1" dirty="0">
                <a:latin typeface="Times New Roman" panose="02020603050405020304" pitchFamily="18" charset="0"/>
                <a:ea typeface="MS Mincho" panose="02020609040205080304" pitchFamily="49" charset="-128"/>
              </a:rPr>
              <a:t>il concetto di </a:t>
            </a:r>
            <a:r>
              <a:rPr lang="it-IT" sz="2000" b="1" i="1" dirty="0">
                <a:latin typeface="Times New Roman" panose="02020603050405020304" pitchFamily="18" charset="0"/>
                <a:ea typeface="MS Mincho" panose="02020609040205080304" pitchFamily="49" charset="-128"/>
              </a:rPr>
              <a:t>missione</a:t>
            </a:r>
            <a:r>
              <a:rPr lang="it-IT" sz="2000" b="1" dirty="0">
                <a:latin typeface="Times New Roman" panose="02020603050405020304" pitchFamily="18" charset="0"/>
                <a:ea typeface="MS Mincho" panose="02020609040205080304" pitchFamily="49" charset="-128"/>
              </a:rPr>
              <a:t> e di </a:t>
            </a:r>
            <a:r>
              <a:rPr lang="it-IT" sz="2000" b="1" i="1" dirty="0">
                <a:latin typeface="Times New Roman" panose="02020603050405020304" pitchFamily="18" charset="0"/>
                <a:ea typeface="MS Mincho" panose="02020609040205080304" pitchFamily="49" charset="-128"/>
              </a:rPr>
              <a:t>missionario</a:t>
            </a:r>
            <a:r>
              <a:rPr lang="it-IT" sz="2000" b="1" dirty="0">
                <a:latin typeface="Times New Roman" panose="02020603050405020304" pitchFamily="18" charset="0"/>
                <a:ea typeface="MS Mincho" panose="02020609040205080304" pitchFamily="49" charset="-128"/>
              </a:rPr>
              <a:t> è diventato ambiguo a causa delle vicissitudini della missione spesso legata al colonialismo</a:t>
            </a:r>
            <a:r>
              <a:rPr lang="it-IT" sz="2000" dirty="0">
                <a:latin typeface="Times New Roman" panose="02020603050405020304" pitchFamily="18" charset="0"/>
                <a:ea typeface="MS Mincho" panose="02020609040205080304" pitchFamily="49" charset="-128"/>
              </a:rPr>
              <a:t>. </a:t>
            </a:r>
          </a:p>
          <a:p>
            <a:pPr algn="just">
              <a:spcAft>
                <a:spcPts val="0"/>
              </a:spcAft>
            </a:pPr>
            <a:endParaRPr lang="fr-FR" sz="1200" dirty="0">
              <a:latin typeface="Times New Roman" panose="02020603050405020304" pitchFamily="18" charset="0"/>
              <a:ea typeface="MS Mincho" panose="02020609040205080304" pitchFamily="49" charset="-128"/>
              <a:cs typeface="Times New Roman" panose="02020603050405020304" pitchFamily="18" charset="0"/>
            </a:endParaRPr>
          </a:p>
          <a:p>
            <a:pPr algn="just">
              <a:spcAft>
                <a:spcPts val="0"/>
              </a:spcAft>
            </a:pPr>
            <a:r>
              <a:rPr lang="fr-FR" sz="1200" dirty="0">
                <a:latin typeface="Times New Roman" panose="02020603050405020304" pitchFamily="18" charset="0"/>
                <a:ea typeface="MS Mincho" panose="02020609040205080304" pitchFamily="49" charset="-128"/>
                <a:cs typeface="Times New Roman" panose="02020603050405020304" pitchFamily="18" charset="0"/>
              </a:rPr>
              <a:t>Cf. T. </a:t>
            </a:r>
            <a:r>
              <a:rPr lang="fr-FR" sz="1200" cap="small" dirty="0">
                <a:latin typeface="Times New Roman" panose="02020603050405020304" pitchFamily="18" charset="0"/>
                <a:ea typeface="MS Mincho" panose="02020609040205080304" pitchFamily="49" charset="-128"/>
                <a:cs typeface="Times New Roman" panose="02020603050405020304" pitchFamily="18" charset="0"/>
              </a:rPr>
              <a:t>Ohm</a:t>
            </a:r>
            <a:r>
              <a:rPr lang="fr-FR" sz="1200"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Faites des disciples de toutes les nations : théorie de la mission</a:t>
            </a:r>
            <a:r>
              <a:rPr lang="fr-FR" sz="1200" dirty="0">
                <a:latin typeface="Times New Roman" panose="02020603050405020304" pitchFamily="18" charset="0"/>
                <a:ea typeface="MS Mincho" panose="02020609040205080304" pitchFamily="49" charset="-128"/>
                <a:cs typeface="Times New Roman" panose="02020603050405020304" pitchFamily="18" charset="0"/>
              </a:rPr>
              <a:t>, vol. Tome I, Paris, Saint-Paul, 1964, 29; [</a:t>
            </a:r>
            <a:r>
              <a:rPr lang="fr-FR" sz="1200" dirty="0" err="1">
                <a:latin typeface="Times New Roman" panose="02020603050405020304" pitchFamily="18" charset="0"/>
                <a:ea typeface="MS Mincho" panose="02020609040205080304" pitchFamily="49" charset="-128"/>
                <a:cs typeface="Times New Roman" panose="02020603050405020304" pitchFamily="18" charset="0"/>
              </a:rPr>
              <a:t>orig</a:t>
            </a:r>
            <a:r>
              <a:rPr lang="fr-FR" sz="1200" dirty="0">
                <a:latin typeface="Times New Roman" panose="02020603050405020304" pitchFamily="18" charset="0"/>
                <a:ea typeface="MS Mincho" panose="02020609040205080304" pitchFamily="49" charset="-128"/>
                <a:cs typeface="Times New Roman" panose="02020603050405020304" pitchFamily="18" charset="0"/>
              </a:rPr>
              <a:t>. T. </a:t>
            </a:r>
            <a:r>
              <a:rPr lang="fr-FR" sz="1200" cap="small" dirty="0">
                <a:latin typeface="Times New Roman" panose="02020603050405020304" pitchFamily="18" charset="0"/>
                <a:ea typeface="MS Mincho" panose="02020609040205080304" pitchFamily="49" charset="-128"/>
                <a:cs typeface="Times New Roman" panose="02020603050405020304" pitchFamily="18" charset="0"/>
              </a:rPr>
              <a:t>Ohm</a:t>
            </a:r>
            <a:r>
              <a:rPr lang="fr-FR" sz="1200"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err="1">
                <a:latin typeface="Times New Roman" panose="02020603050405020304" pitchFamily="18" charset="0"/>
                <a:ea typeface="MS Mincho" panose="02020609040205080304" pitchFamily="49" charset="-128"/>
                <a:cs typeface="Times New Roman" panose="02020603050405020304" pitchFamily="18" charset="0"/>
              </a:rPr>
              <a:t>Machet</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err="1">
                <a:latin typeface="Times New Roman" panose="02020603050405020304" pitchFamily="18" charset="0"/>
                <a:ea typeface="MS Mincho" panose="02020609040205080304" pitchFamily="49" charset="-128"/>
                <a:cs typeface="Times New Roman" panose="02020603050405020304" pitchFamily="18" charset="0"/>
              </a:rPr>
              <a:t>zu</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err="1">
                <a:latin typeface="Times New Roman" panose="02020603050405020304" pitchFamily="18" charset="0"/>
                <a:ea typeface="MS Mincho" panose="02020609040205080304" pitchFamily="49" charset="-128"/>
                <a:cs typeface="Times New Roman" panose="02020603050405020304" pitchFamily="18" charset="0"/>
              </a:rPr>
              <a:t>Jüngern</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err="1">
                <a:latin typeface="Times New Roman" panose="02020603050405020304" pitchFamily="18" charset="0"/>
                <a:ea typeface="MS Mincho" panose="02020609040205080304" pitchFamily="49" charset="-128"/>
                <a:cs typeface="Times New Roman" panose="02020603050405020304" pitchFamily="18" charset="0"/>
              </a:rPr>
              <a:t>alle</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err="1">
                <a:latin typeface="Times New Roman" panose="02020603050405020304" pitchFamily="18" charset="0"/>
                <a:ea typeface="MS Mincho" panose="02020609040205080304" pitchFamily="49" charset="-128"/>
                <a:cs typeface="Times New Roman" panose="02020603050405020304" pitchFamily="18" charset="0"/>
              </a:rPr>
              <a:t>Völker</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 : </a:t>
            </a:r>
            <a:r>
              <a:rPr lang="fr-FR" sz="1200" i="1" dirty="0" err="1">
                <a:latin typeface="Times New Roman" panose="02020603050405020304" pitchFamily="18" charset="0"/>
                <a:ea typeface="MS Mincho" panose="02020609040205080304" pitchFamily="49" charset="-128"/>
                <a:cs typeface="Times New Roman" panose="02020603050405020304" pitchFamily="18" charset="0"/>
              </a:rPr>
              <a:t>Theorie</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 der Mission</a:t>
            </a:r>
            <a:r>
              <a:rPr lang="fr-FR" sz="1200" dirty="0">
                <a:latin typeface="Times New Roman" panose="02020603050405020304" pitchFamily="18" charset="0"/>
                <a:ea typeface="MS Mincho" panose="02020609040205080304" pitchFamily="49" charset="-128"/>
                <a:cs typeface="Times New Roman" panose="02020603050405020304" pitchFamily="18" charset="0"/>
              </a:rPr>
              <a:t>, </a:t>
            </a:r>
            <a:r>
              <a:rPr lang="fr-FR" sz="1200" dirty="0" err="1">
                <a:latin typeface="Times New Roman" panose="02020603050405020304" pitchFamily="18" charset="0"/>
                <a:ea typeface="MS Mincho" panose="02020609040205080304" pitchFamily="49" charset="-128"/>
                <a:cs typeface="Times New Roman" panose="02020603050405020304" pitchFamily="18" charset="0"/>
              </a:rPr>
              <a:t>tradotto</a:t>
            </a:r>
            <a:r>
              <a:rPr lang="fr-FR" sz="1200" dirty="0">
                <a:latin typeface="Times New Roman" panose="02020603050405020304" pitchFamily="18" charset="0"/>
                <a:ea typeface="MS Mincho" panose="02020609040205080304" pitchFamily="49" charset="-128"/>
                <a:cs typeface="Times New Roman" panose="02020603050405020304" pitchFamily="18" charset="0"/>
              </a:rPr>
              <a:t> da Germain Varin e André </a:t>
            </a:r>
            <a:r>
              <a:rPr lang="fr-FR" sz="1200" dirty="0" err="1">
                <a:latin typeface="Times New Roman" panose="02020603050405020304" pitchFamily="18" charset="0"/>
                <a:ea typeface="MS Mincho" panose="02020609040205080304" pitchFamily="49" charset="-128"/>
                <a:cs typeface="Times New Roman" panose="02020603050405020304" pitchFamily="18" charset="0"/>
              </a:rPr>
              <a:t>Décamps</a:t>
            </a:r>
            <a:r>
              <a:rPr lang="fr-FR" sz="1200" dirty="0">
                <a:latin typeface="Times New Roman" panose="02020603050405020304" pitchFamily="18" charset="0"/>
                <a:ea typeface="MS Mincho" panose="02020609040205080304" pitchFamily="49" charset="-128"/>
                <a:cs typeface="Times New Roman" panose="02020603050405020304" pitchFamily="18" charset="0"/>
              </a:rPr>
              <a:t>, Fribourg, E. </a:t>
            </a:r>
            <a:r>
              <a:rPr lang="fr-FR" sz="1200" dirty="0" err="1">
                <a:latin typeface="Times New Roman" panose="02020603050405020304" pitchFamily="18" charset="0"/>
                <a:ea typeface="MS Mincho" panose="02020609040205080304" pitchFamily="49" charset="-128"/>
                <a:cs typeface="Times New Roman" panose="02020603050405020304" pitchFamily="18" charset="0"/>
              </a:rPr>
              <a:t>Wewel</a:t>
            </a:r>
            <a:r>
              <a:rPr lang="fr-FR" sz="1200" dirty="0">
                <a:latin typeface="Times New Roman" panose="02020603050405020304" pitchFamily="18" charset="0"/>
                <a:ea typeface="MS Mincho" panose="02020609040205080304" pitchFamily="49" charset="-128"/>
                <a:cs typeface="Times New Roman" panose="02020603050405020304" pitchFamily="18" charset="0"/>
              </a:rPr>
              <a:t>, 1962].</a:t>
            </a:r>
            <a:endParaRPr lang="it-IT" sz="1200" dirty="0">
              <a:latin typeface="Times New Roman" panose="02020603050405020304" pitchFamily="18" charset="0"/>
              <a:ea typeface="MS Mincho" panose="02020609040205080304" pitchFamily="49" charset="-128"/>
              <a:cs typeface="Times New Roman" panose="02020603050405020304" pitchFamily="18" charset="0"/>
            </a:endParaRPr>
          </a:p>
          <a:p>
            <a:pPr algn="just">
              <a:spcAft>
                <a:spcPts val="0"/>
              </a:spcAft>
            </a:pPr>
            <a:r>
              <a:rPr lang="fr-FR" sz="1200" dirty="0">
                <a:latin typeface="Times New Roman" panose="02020603050405020304" pitchFamily="18" charset="0"/>
                <a:ea typeface="MS Mincho" panose="02020609040205080304" pitchFamily="49" charset="-128"/>
                <a:cs typeface="Times New Roman" panose="02020603050405020304" pitchFamily="18" charset="0"/>
              </a:rPr>
              <a:t>Cf. T. </a:t>
            </a:r>
            <a:r>
              <a:rPr lang="fr-FR" sz="1200" cap="small" dirty="0">
                <a:latin typeface="Times New Roman" panose="02020603050405020304" pitchFamily="18" charset="0"/>
                <a:ea typeface="MS Mincho" panose="02020609040205080304" pitchFamily="49" charset="-128"/>
                <a:cs typeface="Times New Roman" panose="02020603050405020304" pitchFamily="18" charset="0"/>
              </a:rPr>
              <a:t>Ohm</a:t>
            </a:r>
            <a:r>
              <a:rPr lang="fr-FR" sz="1200" dirty="0">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a:latin typeface="Times New Roman" panose="02020603050405020304" pitchFamily="18" charset="0"/>
                <a:ea typeface="MS Mincho" panose="02020609040205080304" pitchFamily="49" charset="-128"/>
                <a:cs typeface="Times New Roman" panose="02020603050405020304" pitchFamily="18" charset="0"/>
              </a:rPr>
              <a:t>Faites des disciples de toutes les nations</a:t>
            </a:r>
            <a:r>
              <a:rPr lang="fr-FR" sz="1200" dirty="0">
                <a:latin typeface="Times New Roman" panose="02020603050405020304" pitchFamily="18" charset="0"/>
                <a:ea typeface="MS Mincho" panose="02020609040205080304" pitchFamily="49" charset="-128"/>
                <a:cs typeface="Times New Roman" panose="02020603050405020304" pitchFamily="18" charset="0"/>
              </a:rPr>
              <a:t>, Tome I, 29.</a:t>
            </a:r>
            <a:endParaRPr lang="it-IT" sz="1200" dirty="0">
              <a:latin typeface="Times New Roman" panose="02020603050405020304" pitchFamily="18" charset="0"/>
              <a:ea typeface="MS Mincho" panose="02020609040205080304" pitchFamily="49" charset="-128"/>
              <a:cs typeface="Times New Roman" panose="02020603050405020304" pitchFamily="18" charset="0"/>
            </a:endParaRPr>
          </a:p>
          <a:p>
            <a:pPr algn="just">
              <a:spcAft>
                <a:spcPts val="0"/>
              </a:spcAft>
            </a:pPr>
            <a:r>
              <a:rPr lang="it-IT" sz="1200" dirty="0">
                <a:latin typeface="Times New Roman" panose="02020603050405020304" pitchFamily="18" charset="0"/>
                <a:ea typeface="MS Mincho" panose="02020609040205080304" pitchFamily="49" charset="-128"/>
                <a:cs typeface="Times New Roman" panose="02020603050405020304" pitchFamily="18" charset="0"/>
              </a:rPr>
              <a:t>L. </a:t>
            </a:r>
            <a:r>
              <a:rPr lang="it-IT" sz="1200" cap="small" dirty="0" err="1">
                <a:latin typeface="Times New Roman" panose="02020603050405020304" pitchFamily="18" charset="0"/>
                <a:ea typeface="MS Mincho" panose="02020609040205080304" pitchFamily="49" charset="-128"/>
                <a:cs typeface="Times New Roman" panose="02020603050405020304" pitchFamily="18" charset="0"/>
              </a:rPr>
              <a:t>Legrand</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Il Dio che viene: la missione nella Bibbia</a:t>
            </a:r>
            <a:r>
              <a:rPr lang="it-IT" sz="1200" dirty="0">
                <a:latin typeface="Times New Roman" panose="02020603050405020304" pitchFamily="18" charset="0"/>
                <a:ea typeface="MS Mincho" panose="02020609040205080304" pitchFamily="49" charset="-128"/>
                <a:cs typeface="Times New Roman" panose="02020603050405020304" pitchFamily="18" charset="0"/>
              </a:rPr>
              <a:t>, Roma, Borla, 1989, 11.</a:t>
            </a:r>
          </a:p>
          <a:p>
            <a:pPr algn="just">
              <a:spcAft>
                <a:spcPts val="0"/>
              </a:spcAft>
              <a:tabLst>
                <a:tab pos="3060065" algn="ctr"/>
                <a:tab pos="6120130" algn="r"/>
              </a:tabLst>
            </a:pPr>
            <a:r>
              <a:rPr lang="it-IT" sz="1200" dirty="0">
                <a:latin typeface="Times New Roman" panose="02020603050405020304" pitchFamily="18" charset="0"/>
                <a:ea typeface="MS Mincho" panose="02020609040205080304" pitchFamily="49" charset="-128"/>
                <a:cs typeface="Times New Roman" panose="02020603050405020304" pitchFamily="18" charset="0"/>
              </a:rPr>
              <a:t>Nell’</a:t>
            </a:r>
            <a:r>
              <a:rPr lang="it-IT" sz="1200" i="1" dirty="0" err="1">
                <a:latin typeface="Times New Roman" panose="02020603050405020304" pitchFamily="18" charset="0"/>
                <a:ea typeface="MS Mincho" panose="02020609040205080304" pitchFamily="49" charset="-128"/>
                <a:cs typeface="Times New Roman" panose="02020603050405020304" pitchFamily="18" charset="0"/>
              </a:rPr>
              <a:t>Evangelii</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 Gaudium, n.</a:t>
            </a:r>
            <a:r>
              <a:rPr lang="it-IT" sz="1200" dirty="0">
                <a:latin typeface="Times New Roman" panose="02020603050405020304" pitchFamily="18" charset="0"/>
                <a:ea typeface="MS Mincho" panose="02020609040205080304" pitchFamily="49" charset="-128"/>
                <a:cs typeface="Times New Roman" panose="02020603050405020304" pitchFamily="18" charset="0"/>
              </a:rPr>
              <a:t> 273, Papa Francesco afferma che « La missione al cuore del popolo non è una parte della mia vita, o un ornamento che mi posso togliere, non è un’appendice, o un momento tra i tanti dell’esistenza. È qualcosa che non posso sradicare dal mio essere se non voglio distruggermi. Io </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sono una missione</a:t>
            </a:r>
            <a:r>
              <a:rPr lang="it-IT" sz="1200" dirty="0">
                <a:latin typeface="Times New Roman" panose="02020603050405020304" pitchFamily="18" charset="0"/>
                <a:ea typeface="MS Mincho" panose="02020609040205080304" pitchFamily="49" charset="-128"/>
                <a:cs typeface="Times New Roman" panose="02020603050405020304" pitchFamily="18" charset="0"/>
              </a:rPr>
              <a:t> su questa terra, e per questo mi trovo in questo mondo. Bisogna riconoscere sé stessi come marcati a fuoco da tale missione di illuminare, benedire, vivificare, sollevare, guarire, liberare. Lì si rivela l’infermiera nell’animo, il maestro nell’animo, il politico nell’animo, quelli che hanno deciso nel profondo di essere con gli altri e per gli altri. Tuttavia, se uno divide da una parte il suo dovere e dall’altra la propria vita privata, tutto diventa grigio e andrà continuamente cercando riconoscimenti o difendendo le proprie esigenze ».</a:t>
            </a:r>
            <a:endParaRPr lang="it-IT" sz="1600" dirty="0">
              <a:latin typeface="Times New Roman" panose="02020603050405020304" pitchFamily="18" charset="0"/>
              <a:ea typeface="MS Mincho" panose="02020609040205080304" pitchFamily="49" charset="-128"/>
              <a:cs typeface="Times New Roman" panose="02020603050405020304" pitchFamily="18" charset="0"/>
            </a:endParaRPr>
          </a:p>
          <a:p>
            <a:pPr algn="just">
              <a:spcAft>
                <a:spcPts val="0"/>
              </a:spcAft>
            </a:pPr>
            <a:r>
              <a:rPr lang="it-IT" sz="1200" dirty="0">
                <a:latin typeface="Times New Roman" panose="02020603050405020304" pitchFamily="18" charset="0"/>
                <a:ea typeface="MS Mincho" panose="02020609040205080304" pitchFamily="49" charset="-128"/>
                <a:cs typeface="Times New Roman" panose="02020603050405020304" pitchFamily="18" charset="0"/>
              </a:rPr>
              <a:t>D. J. </a:t>
            </a:r>
            <a:r>
              <a:rPr lang="it-IT" sz="1200" cap="small" dirty="0">
                <a:latin typeface="Times New Roman" panose="02020603050405020304" pitchFamily="18" charset="0"/>
                <a:ea typeface="MS Mincho" panose="02020609040205080304" pitchFamily="49" charset="-128"/>
                <a:cs typeface="Times New Roman" panose="02020603050405020304" pitchFamily="18" charset="0"/>
              </a:rPr>
              <a:t>Bosch</a:t>
            </a:r>
            <a:r>
              <a:rPr lang="it-IT" sz="1200" dirty="0">
                <a:latin typeface="Times New Roman" panose="02020603050405020304" pitchFamily="18" charset="0"/>
                <a:ea typeface="MS Mincho" panose="02020609040205080304" pitchFamily="49" charset="-128"/>
                <a:cs typeface="Times New Roman" panose="02020603050405020304" pitchFamily="18" charset="0"/>
              </a:rPr>
              <a:t>, </a:t>
            </a:r>
            <a:r>
              <a:rPr lang="it-IT" sz="1200" i="1" dirty="0">
                <a:latin typeface="Times New Roman" panose="02020603050405020304" pitchFamily="18" charset="0"/>
                <a:ea typeface="MS Mincho" panose="02020609040205080304" pitchFamily="49" charset="-128"/>
                <a:cs typeface="Times New Roman" panose="02020603050405020304" pitchFamily="18" charset="0"/>
              </a:rPr>
              <a:t>La trasformazione della missione</a:t>
            </a:r>
            <a:r>
              <a:rPr lang="it-IT" sz="1200" dirty="0">
                <a:latin typeface="Times New Roman" panose="02020603050405020304" pitchFamily="18" charset="0"/>
                <a:ea typeface="MS Mincho" panose="02020609040205080304" pitchFamily="49" charset="-128"/>
                <a:cs typeface="Times New Roman" panose="02020603050405020304" pitchFamily="18" charset="0"/>
              </a:rPr>
              <a:t>, 18–19.</a:t>
            </a:r>
          </a:p>
          <a:p>
            <a:pPr algn="just">
              <a:spcAft>
                <a:spcPts val="0"/>
              </a:spcAft>
            </a:pPr>
            <a:r>
              <a:rPr lang="en-US" sz="1200" dirty="0">
                <a:latin typeface="Times New Roman" panose="02020603050405020304" pitchFamily="18" charset="0"/>
                <a:ea typeface="MS Mincho" panose="02020609040205080304" pitchFamily="49" charset="-128"/>
                <a:cs typeface="Times New Roman" panose="02020603050405020304" pitchFamily="18" charset="0"/>
              </a:rPr>
              <a:t>Cf. L. </a:t>
            </a:r>
            <a:r>
              <a:rPr lang="en-US" sz="1200" cap="small" dirty="0">
                <a:latin typeface="Times New Roman" panose="02020603050405020304" pitchFamily="18" charset="0"/>
                <a:ea typeface="MS Mincho" panose="02020609040205080304" pitchFamily="49" charset="-128"/>
                <a:cs typeface="Times New Roman" panose="02020603050405020304" pitchFamily="18" charset="0"/>
              </a:rPr>
              <a:t>Legrand</a:t>
            </a:r>
            <a:r>
              <a:rPr lang="en-US" sz="1200" dirty="0">
                <a:latin typeface="Times New Roman" panose="02020603050405020304" pitchFamily="18" charset="0"/>
                <a:ea typeface="MS Mincho" panose="02020609040205080304" pitchFamily="49" charset="-128"/>
                <a:cs typeface="Times New Roman" panose="02020603050405020304" pitchFamily="18" charset="0"/>
              </a:rPr>
              <a:t>, </a:t>
            </a:r>
            <a:r>
              <a:rPr lang="en-US" sz="1200" i="1" dirty="0">
                <a:latin typeface="Times New Roman" panose="02020603050405020304" pitchFamily="18" charset="0"/>
                <a:ea typeface="MS Mincho" panose="02020609040205080304" pitchFamily="49" charset="-128"/>
                <a:cs typeface="Times New Roman" panose="02020603050405020304" pitchFamily="18" charset="0"/>
              </a:rPr>
              <a:t>Il </a:t>
            </a:r>
            <a:r>
              <a:rPr lang="en-US" sz="1200" i="1" dirty="0" err="1">
                <a:latin typeface="Times New Roman" panose="02020603050405020304" pitchFamily="18" charset="0"/>
                <a:ea typeface="MS Mincho" panose="02020609040205080304" pitchFamily="49" charset="-128"/>
                <a:cs typeface="Times New Roman" panose="02020603050405020304" pitchFamily="18" charset="0"/>
              </a:rPr>
              <a:t>Dio</a:t>
            </a:r>
            <a:r>
              <a:rPr lang="en-US" sz="1200" i="1" dirty="0">
                <a:latin typeface="Times New Roman" panose="02020603050405020304" pitchFamily="18" charset="0"/>
                <a:ea typeface="MS Mincho" panose="02020609040205080304" pitchFamily="49" charset="-128"/>
                <a:cs typeface="Times New Roman" panose="02020603050405020304" pitchFamily="18" charset="0"/>
              </a:rPr>
              <a:t> </a:t>
            </a:r>
            <a:r>
              <a:rPr lang="en-US" sz="1200" i="1" dirty="0" err="1">
                <a:latin typeface="Times New Roman" panose="02020603050405020304" pitchFamily="18" charset="0"/>
                <a:ea typeface="MS Mincho" panose="02020609040205080304" pitchFamily="49" charset="-128"/>
                <a:cs typeface="Times New Roman" panose="02020603050405020304" pitchFamily="18" charset="0"/>
              </a:rPr>
              <a:t>che</a:t>
            </a:r>
            <a:r>
              <a:rPr lang="en-US" sz="1200" i="1" dirty="0">
                <a:latin typeface="Times New Roman" panose="02020603050405020304" pitchFamily="18" charset="0"/>
                <a:ea typeface="MS Mincho" panose="02020609040205080304" pitchFamily="49" charset="-128"/>
                <a:cs typeface="Times New Roman" panose="02020603050405020304" pitchFamily="18" charset="0"/>
              </a:rPr>
              <a:t> </a:t>
            </a:r>
            <a:r>
              <a:rPr lang="en-US" sz="1200" i="1" dirty="0" err="1">
                <a:latin typeface="Times New Roman" panose="02020603050405020304" pitchFamily="18" charset="0"/>
                <a:ea typeface="MS Mincho" panose="02020609040205080304" pitchFamily="49" charset="-128"/>
                <a:cs typeface="Times New Roman" panose="02020603050405020304" pitchFamily="18" charset="0"/>
              </a:rPr>
              <a:t>viene</a:t>
            </a:r>
            <a:r>
              <a:rPr lang="en-US" sz="1200" dirty="0">
                <a:latin typeface="Times New Roman" panose="02020603050405020304" pitchFamily="18" charset="0"/>
                <a:ea typeface="MS Mincho" panose="02020609040205080304" pitchFamily="49" charset="-128"/>
                <a:cs typeface="Times New Roman" panose="02020603050405020304" pitchFamily="18" charset="0"/>
              </a:rPr>
              <a:t>, 11; J. A. </a:t>
            </a:r>
            <a:r>
              <a:rPr lang="en-US" sz="1200" cap="small" dirty="0">
                <a:latin typeface="Times New Roman" panose="02020603050405020304" pitchFamily="18" charset="0"/>
                <a:ea typeface="MS Mincho" panose="02020609040205080304" pitchFamily="49" charset="-128"/>
                <a:cs typeface="Times New Roman" panose="02020603050405020304" pitchFamily="18" charset="0"/>
              </a:rPr>
              <a:t>Kirk</a:t>
            </a:r>
            <a:r>
              <a:rPr lang="en-US" sz="1200" dirty="0">
                <a:latin typeface="Times New Roman" panose="02020603050405020304" pitchFamily="18" charset="0"/>
                <a:ea typeface="MS Mincho" panose="02020609040205080304" pitchFamily="49" charset="-128"/>
                <a:cs typeface="Times New Roman" panose="02020603050405020304" pitchFamily="18" charset="0"/>
              </a:rPr>
              <a:t>, </a:t>
            </a:r>
            <a:r>
              <a:rPr lang="en-US" sz="1200" i="1" dirty="0">
                <a:latin typeface="Times New Roman" panose="02020603050405020304" pitchFamily="18" charset="0"/>
                <a:ea typeface="MS Mincho" panose="02020609040205080304" pitchFamily="49" charset="-128"/>
                <a:cs typeface="Times New Roman" panose="02020603050405020304" pitchFamily="18" charset="0"/>
              </a:rPr>
              <a:t>What is mission? Theological exploration</a:t>
            </a:r>
            <a:r>
              <a:rPr lang="en-US" sz="1200" dirty="0">
                <a:latin typeface="Times New Roman" panose="02020603050405020304" pitchFamily="18" charset="0"/>
                <a:ea typeface="MS Mincho" panose="02020609040205080304" pitchFamily="49" charset="-128"/>
                <a:cs typeface="Times New Roman" panose="02020603050405020304" pitchFamily="18" charset="0"/>
              </a:rPr>
              <a:t>, London, </a:t>
            </a:r>
            <a:r>
              <a:rPr lang="en-US" sz="1200" dirty="0" err="1">
                <a:latin typeface="Times New Roman" panose="02020603050405020304" pitchFamily="18" charset="0"/>
                <a:ea typeface="MS Mincho" panose="02020609040205080304" pitchFamily="49" charset="-128"/>
                <a:cs typeface="Times New Roman" panose="02020603050405020304" pitchFamily="18" charset="0"/>
              </a:rPr>
              <a:t>Darton</a:t>
            </a:r>
            <a:r>
              <a:rPr lang="en-US" sz="1200" dirty="0">
                <a:latin typeface="Times New Roman" panose="02020603050405020304" pitchFamily="18" charset="0"/>
                <a:ea typeface="MS Mincho" panose="02020609040205080304" pitchFamily="49" charset="-128"/>
                <a:cs typeface="Times New Roman" panose="02020603050405020304" pitchFamily="18" charset="0"/>
              </a:rPr>
              <a:t>, Longman &amp; Todd, 1999, 23.</a:t>
            </a:r>
            <a:endParaRPr lang="it-IT"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48814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3DD4B9-BE41-48F4-BF38-C0C1B510C10A}"/>
              </a:ext>
            </a:extLst>
          </p:cNvPr>
          <p:cNvSpPr/>
          <p:nvPr/>
        </p:nvSpPr>
        <p:spPr>
          <a:xfrm>
            <a:off x="3503948" y="207862"/>
            <a:ext cx="6224781" cy="613245"/>
          </a:xfrm>
          <a:prstGeom prst="rect">
            <a:avLst/>
          </a:prstGeom>
        </p:spPr>
        <p:txBody>
          <a:bodyPr wrap="none">
            <a:spAutoFit/>
          </a:bodyPr>
          <a:lstStyle/>
          <a:p>
            <a:pPr marL="742950" lvl="1" indent="-285750">
              <a:lnSpc>
                <a:spcPct val="115000"/>
              </a:lnSpc>
              <a:spcBef>
                <a:spcPts val="1200"/>
              </a:spcBef>
              <a:spcAft>
                <a:spcPts val="600"/>
              </a:spcAft>
              <a:buFont typeface="+mj-lt"/>
              <a:buAutoNum type="arabicPeriod"/>
            </a:pPr>
            <a:r>
              <a:rPr lang="it-IT" sz="3200" i="1" dirty="0">
                <a:latin typeface="Times New Roman" panose="02020603050405020304" pitchFamily="18" charset="0"/>
                <a:ea typeface="MS Gothic" panose="020B0609070205080204" pitchFamily="49" charset="-128"/>
                <a:cs typeface="Times New Roman" panose="02020603050405020304" pitchFamily="18" charset="0"/>
              </a:rPr>
              <a:t>1. Una inquadratura necessaria</a:t>
            </a:r>
          </a:p>
        </p:txBody>
      </p:sp>
      <p:sp>
        <p:nvSpPr>
          <p:cNvPr id="2" name="Rettangolo 1">
            <a:extLst>
              <a:ext uri="{FF2B5EF4-FFF2-40B4-BE49-F238E27FC236}">
                <a16:creationId xmlns:a16="http://schemas.microsoft.com/office/drawing/2014/main" id="{02C36A98-01D7-4BE0-B2D3-7757F0FD8EBA}"/>
              </a:ext>
            </a:extLst>
          </p:cNvPr>
          <p:cNvSpPr/>
          <p:nvPr/>
        </p:nvSpPr>
        <p:spPr>
          <a:xfrm>
            <a:off x="1619075" y="1059121"/>
            <a:ext cx="9899009" cy="5447645"/>
          </a:xfrm>
          <a:prstGeom prst="rect">
            <a:avLst/>
          </a:prstGeom>
        </p:spPr>
        <p:txBody>
          <a:bodyPr wrap="square">
            <a:spAutoFit/>
          </a:bodyPr>
          <a:lstStyle/>
          <a:p>
            <a:pPr algn="just">
              <a:spcAft>
                <a:spcPts val="0"/>
              </a:spcAft>
            </a:pPr>
            <a:r>
              <a:rPr lang="it-IT" sz="2400" dirty="0">
                <a:latin typeface="Calibri" panose="020F0502020204030204" pitchFamily="34" charset="0"/>
                <a:ea typeface="MS Mincho" panose="02020609040205080304" pitchFamily="49" charset="-128"/>
                <a:cs typeface="Times New Roman" panose="02020603050405020304" pitchFamily="18" charset="0"/>
              </a:rPr>
              <a:t>D</a:t>
            </a:r>
            <a:r>
              <a:rPr lang="it-IT" sz="2400" dirty="0">
                <a:latin typeface="Calibri" panose="020F0502020204030204" pitchFamily="34" charset="0"/>
                <a:ea typeface="Georgia" panose="02040502050405020303" pitchFamily="18" charset="0"/>
                <a:cs typeface="Times New Roman" panose="02020603050405020304" pitchFamily="18" charset="0"/>
              </a:rPr>
              <a:t>alla Chiesa delle origini fino ai nostri giorni, si può cogliere lo sviluppo della missione e dell’evangelizzazione, nonché le diverse percezioni che si sono affiancate e succedute nei secoli non solo nella comunità cattolica, ma anche nelle altre comunità “sorelle” (protestanti e ortodosse). Il filo rosso è costituito dal concetto/visione dell’evangelizzazione, nella sua evoluzione in correlazione al concetto/visione di missione. Evangelizzazione e missione si intrecciano nella storia della Chiesa. </a:t>
            </a:r>
            <a:r>
              <a:rPr lang="it-IT" sz="2400" b="1" dirty="0">
                <a:solidFill>
                  <a:srgbClr val="FF0000"/>
                </a:solidFill>
                <a:latin typeface="Calibri" panose="020F0502020204030204" pitchFamily="34" charset="0"/>
                <a:ea typeface="Georgia" panose="02040502050405020303" pitchFamily="18" charset="0"/>
                <a:cs typeface="Times New Roman" panose="02020603050405020304" pitchFamily="18" charset="0"/>
              </a:rPr>
              <a:t>I cristiani di ogni epoca « </a:t>
            </a:r>
            <a:r>
              <a:rPr lang="it-IT" sz="24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hanno affrontato, a partire dai loro rispettivi contesti, la questione del significato che avevano per loro la fede e (conseguentemente) la missione cristiana. Va da sé che essi hanno sempre creduto e sostenuto che la loro concezione della fede e della missione della chiesa fosse fedele all’intento divino.</a:t>
            </a:r>
            <a:r>
              <a:rPr lang="it-IT" sz="2400" dirty="0">
                <a:latin typeface="Calibri" panose="020F0502020204030204" pitchFamily="34" charset="0"/>
                <a:ea typeface="MS Mincho" panose="02020609040205080304" pitchFamily="49" charset="-128"/>
                <a:cs typeface="Times New Roman" panose="02020603050405020304" pitchFamily="18" charset="0"/>
              </a:rPr>
              <a:t> Ciò non significa, tuttavia, che l’abbiano pensata tutti allo stesso modo e che siano sempre pervenuti alle medesime conclusioni ».</a:t>
            </a:r>
          </a:p>
          <a:p>
            <a:pPr algn="just">
              <a:spcAft>
                <a:spcPts val="0"/>
              </a:spcAft>
            </a:pPr>
            <a:endParaRPr lang="it-IT" dirty="0">
              <a:latin typeface="Calibri" panose="020F0502020204030204" pitchFamily="34" charset="0"/>
              <a:ea typeface="MS Mincho" panose="02020609040205080304" pitchFamily="49" charset="-128"/>
              <a:cs typeface="Times New Roman" panose="02020603050405020304" pitchFamily="18" charset="0"/>
            </a:endParaRPr>
          </a:p>
          <a:p>
            <a:pPr algn="just">
              <a:spcAft>
                <a:spcPts val="0"/>
              </a:spcAft>
            </a:pPr>
            <a:r>
              <a:rPr lang="it-IT" dirty="0">
                <a:latin typeface="Calibri" panose="020F0502020204030204" pitchFamily="34" charset="0"/>
                <a:ea typeface="MS Mincho" panose="02020609040205080304" pitchFamily="49" charset="-128"/>
                <a:cs typeface="Times New Roman" panose="02020603050405020304" pitchFamily="18" charset="0"/>
              </a:rPr>
              <a:t> </a:t>
            </a:r>
            <a:r>
              <a:rPr lang="it-IT" sz="1400" dirty="0">
                <a:latin typeface="Times New Roman" panose="02020603050405020304" pitchFamily="18" charset="0"/>
                <a:ea typeface="MS Mincho" panose="02020609040205080304" pitchFamily="49" charset="-128"/>
                <a:cs typeface="Times New Roman" panose="02020603050405020304" pitchFamily="18" charset="0"/>
              </a:rPr>
              <a:t>D. J. </a:t>
            </a:r>
            <a:r>
              <a:rPr lang="it-IT" sz="1400" cap="small" dirty="0">
                <a:latin typeface="Times New Roman" panose="02020603050405020304" pitchFamily="18" charset="0"/>
                <a:ea typeface="MS Mincho" panose="02020609040205080304" pitchFamily="49" charset="-128"/>
                <a:cs typeface="Times New Roman" panose="02020603050405020304" pitchFamily="18" charset="0"/>
              </a:rPr>
              <a:t>Bosch</a:t>
            </a:r>
            <a:r>
              <a:rPr lang="it-IT" sz="1400" dirty="0">
                <a:latin typeface="Times New Roman" panose="02020603050405020304" pitchFamily="18" charset="0"/>
                <a:ea typeface="MS Mincho" panose="02020609040205080304" pitchFamily="49" charset="-128"/>
                <a:cs typeface="Times New Roman" panose="02020603050405020304" pitchFamily="18" charset="0"/>
              </a:rPr>
              <a:t>, </a:t>
            </a:r>
            <a:r>
              <a:rPr lang="it-IT" sz="1400" i="1" dirty="0">
                <a:latin typeface="Times New Roman" panose="02020603050405020304" pitchFamily="18" charset="0"/>
                <a:ea typeface="MS Mincho" panose="02020609040205080304" pitchFamily="49" charset="-128"/>
                <a:cs typeface="Times New Roman" panose="02020603050405020304" pitchFamily="18" charset="0"/>
              </a:rPr>
              <a:t>La trasformazione della missione</a:t>
            </a:r>
            <a:r>
              <a:rPr lang="it-IT" sz="1400" dirty="0">
                <a:latin typeface="Times New Roman" panose="02020603050405020304" pitchFamily="18" charset="0"/>
                <a:ea typeface="MS Mincho" panose="02020609040205080304" pitchFamily="49" charset="-128"/>
                <a:cs typeface="Times New Roman" panose="02020603050405020304" pitchFamily="18" charset="0"/>
              </a:rPr>
              <a:t>, 258.</a:t>
            </a:r>
            <a:endParaRPr lang="it-IT" sz="14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44648302"/>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3DD4B9-BE41-48F4-BF38-C0C1B510C10A}"/>
              </a:ext>
            </a:extLst>
          </p:cNvPr>
          <p:cNvSpPr/>
          <p:nvPr/>
        </p:nvSpPr>
        <p:spPr>
          <a:xfrm>
            <a:off x="3503948" y="207862"/>
            <a:ext cx="6224781" cy="613245"/>
          </a:xfrm>
          <a:prstGeom prst="rect">
            <a:avLst/>
          </a:prstGeom>
        </p:spPr>
        <p:txBody>
          <a:bodyPr wrap="none">
            <a:spAutoFit/>
          </a:bodyPr>
          <a:lstStyle/>
          <a:p>
            <a:pPr marL="742950" lvl="1" indent="-285750">
              <a:lnSpc>
                <a:spcPct val="115000"/>
              </a:lnSpc>
              <a:spcBef>
                <a:spcPts val="1200"/>
              </a:spcBef>
              <a:spcAft>
                <a:spcPts val="600"/>
              </a:spcAft>
              <a:buFont typeface="+mj-lt"/>
              <a:buAutoNum type="arabicPeriod"/>
            </a:pPr>
            <a:r>
              <a:rPr lang="it-IT" sz="3200" i="1" dirty="0">
                <a:latin typeface="Times New Roman" panose="02020603050405020304" pitchFamily="18" charset="0"/>
                <a:ea typeface="MS Gothic" panose="020B0609070205080204" pitchFamily="49" charset="-128"/>
                <a:cs typeface="Times New Roman" panose="02020603050405020304" pitchFamily="18" charset="0"/>
              </a:rPr>
              <a:t>1. Una inquadratura necessaria</a:t>
            </a:r>
          </a:p>
        </p:txBody>
      </p:sp>
      <p:sp>
        <p:nvSpPr>
          <p:cNvPr id="5" name="Rettangolo 4">
            <a:extLst>
              <a:ext uri="{FF2B5EF4-FFF2-40B4-BE49-F238E27FC236}">
                <a16:creationId xmlns:a16="http://schemas.microsoft.com/office/drawing/2014/main" id="{180DF51B-E1F1-474E-A34C-DC578C354AF5}"/>
              </a:ext>
            </a:extLst>
          </p:cNvPr>
          <p:cNvSpPr/>
          <p:nvPr/>
        </p:nvSpPr>
        <p:spPr>
          <a:xfrm>
            <a:off x="2525086" y="1047553"/>
            <a:ext cx="9093665" cy="1200329"/>
          </a:xfrm>
          <a:prstGeom prst="rect">
            <a:avLst/>
          </a:prstGeom>
        </p:spPr>
        <p:txBody>
          <a:bodyPr wrap="square">
            <a:spAutoFit/>
          </a:bodyPr>
          <a:lstStyle/>
          <a:p>
            <a:pPr algn="just"/>
            <a:r>
              <a:rPr lang="it-IT" sz="2400" dirty="0">
                <a:latin typeface="Calibri" panose="020F0502020204030204" pitchFamily="34" charset="0"/>
                <a:ea typeface="MS Mincho" panose="02020609040205080304" pitchFamily="49" charset="-128"/>
                <a:cs typeface="Times New Roman" panose="02020603050405020304" pitchFamily="18" charset="0"/>
              </a:rPr>
              <a:t>Nonostante le differenze dovute a tempi e spazi, ci sono alcuni constanti che fanno sì che il cristianesimo “rimane se stesso mentre si trasforma nel corso dell’espansione missionaria”: </a:t>
            </a:r>
            <a:endParaRPr lang="it-IT" sz="2400" dirty="0"/>
          </a:p>
        </p:txBody>
      </p:sp>
      <p:sp>
        <p:nvSpPr>
          <p:cNvPr id="6" name="Rettangolo 5">
            <a:extLst>
              <a:ext uri="{FF2B5EF4-FFF2-40B4-BE49-F238E27FC236}">
                <a16:creationId xmlns:a16="http://schemas.microsoft.com/office/drawing/2014/main" id="{94CBD77A-EDB1-4061-9BBF-098F6FE4C788}"/>
              </a:ext>
            </a:extLst>
          </p:cNvPr>
          <p:cNvSpPr/>
          <p:nvPr/>
        </p:nvSpPr>
        <p:spPr>
          <a:xfrm>
            <a:off x="1903803" y="3411093"/>
            <a:ext cx="1528239" cy="461665"/>
          </a:xfrm>
          <a:prstGeom prst="rect">
            <a:avLst/>
          </a:prstGeom>
        </p:spPr>
        <p:txBody>
          <a:bodyPr wrap="none">
            <a:spAutoFit/>
          </a:bodyPr>
          <a:lstStyle/>
          <a:p>
            <a:r>
              <a:rPr lang="it-IT" sz="24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6 Costanti </a:t>
            </a:r>
            <a:endParaRPr lang="it-IT" sz="2400" b="1" dirty="0">
              <a:solidFill>
                <a:srgbClr val="FF0000"/>
              </a:solidFill>
            </a:endParaRPr>
          </a:p>
        </p:txBody>
      </p:sp>
      <p:sp>
        <p:nvSpPr>
          <p:cNvPr id="7" name="Rettangolo 6">
            <a:extLst>
              <a:ext uri="{FF2B5EF4-FFF2-40B4-BE49-F238E27FC236}">
                <a16:creationId xmlns:a16="http://schemas.microsoft.com/office/drawing/2014/main" id="{AE8CB302-610C-4BB2-A8C4-999FB79F3FD2}"/>
              </a:ext>
            </a:extLst>
          </p:cNvPr>
          <p:cNvSpPr/>
          <p:nvPr/>
        </p:nvSpPr>
        <p:spPr>
          <a:xfrm>
            <a:off x="4477469" y="2645109"/>
            <a:ext cx="1676228"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Cristologia</a:t>
            </a:r>
            <a:endParaRPr lang="it-IT" sz="2400" dirty="0">
              <a:solidFill>
                <a:schemeClr val="tx2"/>
              </a:solidFill>
            </a:endParaRPr>
          </a:p>
        </p:txBody>
      </p:sp>
      <p:sp>
        <p:nvSpPr>
          <p:cNvPr id="8" name="Rettangolo 7">
            <a:extLst>
              <a:ext uri="{FF2B5EF4-FFF2-40B4-BE49-F238E27FC236}">
                <a16:creationId xmlns:a16="http://schemas.microsoft.com/office/drawing/2014/main" id="{959E3C2C-DF7E-4CA2-8186-B3395A7F99BE}"/>
              </a:ext>
            </a:extLst>
          </p:cNvPr>
          <p:cNvSpPr/>
          <p:nvPr/>
        </p:nvSpPr>
        <p:spPr>
          <a:xfrm>
            <a:off x="4477469" y="3217889"/>
            <a:ext cx="1932580"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Ecclesiologia</a:t>
            </a:r>
          </a:p>
        </p:txBody>
      </p:sp>
      <p:sp>
        <p:nvSpPr>
          <p:cNvPr id="9" name="Rettangolo 8">
            <a:extLst>
              <a:ext uri="{FF2B5EF4-FFF2-40B4-BE49-F238E27FC236}">
                <a16:creationId xmlns:a16="http://schemas.microsoft.com/office/drawing/2014/main" id="{C9B57CF9-7AF9-432B-A76A-B98A5FF5CBC2}"/>
              </a:ext>
            </a:extLst>
          </p:cNvPr>
          <p:cNvSpPr/>
          <p:nvPr/>
        </p:nvSpPr>
        <p:spPr>
          <a:xfrm>
            <a:off x="4434188" y="3726653"/>
            <a:ext cx="1847685"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Escatologia </a:t>
            </a:r>
          </a:p>
        </p:txBody>
      </p:sp>
      <p:sp>
        <p:nvSpPr>
          <p:cNvPr id="10" name="Rettangolo 9">
            <a:extLst>
              <a:ext uri="{FF2B5EF4-FFF2-40B4-BE49-F238E27FC236}">
                <a16:creationId xmlns:a16="http://schemas.microsoft.com/office/drawing/2014/main" id="{10831CED-FDCD-4DF2-A427-03A9582925EB}"/>
              </a:ext>
            </a:extLst>
          </p:cNvPr>
          <p:cNvSpPr/>
          <p:nvPr/>
        </p:nvSpPr>
        <p:spPr>
          <a:xfrm>
            <a:off x="4486513" y="4215864"/>
            <a:ext cx="4248984"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Soteriologia </a:t>
            </a:r>
            <a:r>
              <a:rPr lang="it-IT" dirty="0">
                <a:latin typeface="Calibri" panose="020F0502020204030204" pitchFamily="34" charset="0"/>
                <a:ea typeface="MS Mincho" panose="02020609040205080304" pitchFamily="49" charset="-128"/>
                <a:cs typeface="Times New Roman" panose="02020603050405020304" pitchFamily="18" charset="0"/>
              </a:rPr>
              <a:t>o la natura della </a:t>
            </a:r>
            <a:r>
              <a:rPr lang="it-IT" i="1" dirty="0">
                <a:latin typeface="Calibri" panose="020F0502020204030204" pitchFamily="34" charset="0"/>
                <a:ea typeface="MS Mincho" panose="02020609040205080304" pitchFamily="49" charset="-128"/>
                <a:cs typeface="Times New Roman" panose="02020603050405020304" pitchFamily="18" charset="0"/>
              </a:rPr>
              <a:t>salvezza</a:t>
            </a:r>
            <a:endParaRPr lang="it-IT" dirty="0"/>
          </a:p>
        </p:txBody>
      </p:sp>
      <p:sp>
        <p:nvSpPr>
          <p:cNvPr id="11" name="Rettangolo 10">
            <a:extLst>
              <a:ext uri="{FF2B5EF4-FFF2-40B4-BE49-F238E27FC236}">
                <a16:creationId xmlns:a16="http://schemas.microsoft.com/office/drawing/2014/main" id="{FCBF697F-0AFC-4AC2-A4CA-54C3C9F0A5EB}"/>
              </a:ext>
            </a:extLst>
          </p:cNvPr>
          <p:cNvSpPr/>
          <p:nvPr/>
        </p:nvSpPr>
        <p:spPr>
          <a:xfrm>
            <a:off x="4332632" y="4649561"/>
            <a:ext cx="5303952"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Antropologia</a:t>
            </a:r>
            <a:r>
              <a:rPr lang="it-IT" dirty="0">
                <a:latin typeface="Calibri" panose="020F0502020204030204" pitchFamily="34" charset="0"/>
                <a:ea typeface="MS Mincho" panose="02020609040205080304" pitchFamily="49" charset="-128"/>
                <a:cs typeface="Times New Roman" panose="02020603050405020304" pitchFamily="18" charset="0"/>
              </a:rPr>
              <a:t> che richiama l’attenzione all’uomo </a:t>
            </a:r>
            <a:endParaRPr lang="it-IT" dirty="0"/>
          </a:p>
        </p:txBody>
      </p:sp>
      <p:sp>
        <p:nvSpPr>
          <p:cNvPr id="12" name="Rettangolo 11">
            <a:extLst>
              <a:ext uri="{FF2B5EF4-FFF2-40B4-BE49-F238E27FC236}">
                <a16:creationId xmlns:a16="http://schemas.microsoft.com/office/drawing/2014/main" id="{B497060D-D753-4933-85D1-C4F7D2FD7EC1}"/>
              </a:ext>
            </a:extLst>
          </p:cNvPr>
          <p:cNvSpPr/>
          <p:nvPr/>
        </p:nvSpPr>
        <p:spPr>
          <a:xfrm>
            <a:off x="4332632" y="5019476"/>
            <a:ext cx="2518638"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 L’umana Cultura</a:t>
            </a:r>
            <a:r>
              <a:rPr lang="it-IT" dirty="0">
                <a:latin typeface="Calibri" panose="020F0502020204030204" pitchFamily="34" charset="0"/>
                <a:ea typeface="MS Mincho" panose="02020609040205080304" pitchFamily="49" charset="-128"/>
                <a:cs typeface="Times New Roman" panose="02020603050405020304" pitchFamily="18" charset="0"/>
              </a:rPr>
              <a:t>. </a:t>
            </a:r>
            <a:endParaRPr lang="it-IT" dirty="0"/>
          </a:p>
        </p:txBody>
      </p:sp>
      <p:cxnSp>
        <p:nvCxnSpPr>
          <p:cNvPr id="14" name="Connettore 2 13">
            <a:extLst>
              <a:ext uri="{FF2B5EF4-FFF2-40B4-BE49-F238E27FC236}">
                <a16:creationId xmlns:a16="http://schemas.microsoft.com/office/drawing/2014/main" id="{9CA3F629-905A-487C-A231-F66A1F2B0B43}"/>
              </a:ext>
            </a:extLst>
          </p:cNvPr>
          <p:cNvCxnSpPr>
            <a:cxnSpLocks/>
          </p:cNvCxnSpPr>
          <p:nvPr/>
        </p:nvCxnSpPr>
        <p:spPr>
          <a:xfrm>
            <a:off x="3993160" y="2676088"/>
            <a:ext cx="0" cy="2910980"/>
          </a:xfrm>
          <a:prstGeom prst="straightConnector1">
            <a:avLst/>
          </a:prstGeom>
          <a:ln w="571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945055"/>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53DD4B9-BE41-48F4-BF38-C0C1B510C10A}"/>
              </a:ext>
            </a:extLst>
          </p:cNvPr>
          <p:cNvSpPr/>
          <p:nvPr/>
        </p:nvSpPr>
        <p:spPr>
          <a:xfrm>
            <a:off x="3503948" y="207862"/>
            <a:ext cx="6224781" cy="613245"/>
          </a:xfrm>
          <a:prstGeom prst="rect">
            <a:avLst/>
          </a:prstGeom>
        </p:spPr>
        <p:txBody>
          <a:bodyPr wrap="none">
            <a:spAutoFit/>
          </a:bodyPr>
          <a:lstStyle/>
          <a:p>
            <a:pPr marL="742950" lvl="1" indent="-285750">
              <a:lnSpc>
                <a:spcPct val="115000"/>
              </a:lnSpc>
              <a:spcBef>
                <a:spcPts val="1200"/>
              </a:spcBef>
              <a:spcAft>
                <a:spcPts val="600"/>
              </a:spcAft>
              <a:buFont typeface="+mj-lt"/>
              <a:buAutoNum type="arabicPeriod"/>
            </a:pPr>
            <a:r>
              <a:rPr lang="it-IT" sz="3200" i="1" dirty="0">
                <a:latin typeface="Times New Roman" panose="02020603050405020304" pitchFamily="18" charset="0"/>
                <a:ea typeface="MS Gothic" panose="020B0609070205080204" pitchFamily="49" charset="-128"/>
                <a:cs typeface="Times New Roman" panose="02020603050405020304" pitchFamily="18" charset="0"/>
              </a:rPr>
              <a:t>1. Una inquadratura necessaria</a:t>
            </a:r>
          </a:p>
        </p:txBody>
      </p:sp>
      <p:sp>
        <p:nvSpPr>
          <p:cNvPr id="6" name="Rettangolo 5">
            <a:extLst>
              <a:ext uri="{FF2B5EF4-FFF2-40B4-BE49-F238E27FC236}">
                <a16:creationId xmlns:a16="http://schemas.microsoft.com/office/drawing/2014/main" id="{94CBD77A-EDB1-4061-9BBF-098F6FE4C788}"/>
              </a:ext>
            </a:extLst>
          </p:cNvPr>
          <p:cNvSpPr/>
          <p:nvPr/>
        </p:nvSpPr>
        <p:spPr>
          <a:xfrm>
            <a:off x="132492" y="3396182"/>
            <a:ext cx="1381981" cy="461665"/>
          </a:xfrm>
          <a:prstGeom prst="rect">
            <a:avLst/>
          </a:prstGeom>
          <a:solidFill>
            <a:schemeClr val="bg2"/>
          </a:solidFill>
        </p:spPr>
        <p:txBody>
          <a:bodyPr wrap="none">
            <a:spAutoFit/>
          </a:bodyPr>
          <a:lstStyle/>
          <a:p>
            <a:r>
              <a:rPr lang="it-IT" sz="240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7 Periodi </a:t>
            </a:r>
            <a:endParaRPr lang="it-IT" sz="2400" b="1" dirty="0">
              <a:solidFill>
                <a:srgbClr val="FF0000"/>
              </a:solidFill>
            </a:endParaRPr>
          </a:p>
        </p:txBody>
      </p:sp>
      <p:sp>
        <p:nvSpPr>
          <p:cNvPr id="7" name="Rettangolo 6">
            <a:extLst>
              <a:ext uri="{FF2B5EF4-FFF2-40B4-BE49-F238E27FC236}">
                <a16:creationId xmlns:a16="http://schemas.microsoft.com/office/drawing/2014/main" id="{AE8CB302-610C-4BB2-A8C4-999FB79F3FD2}"/>
              </a:ext>
            </a:extLst>
          </p:cNvPr>
          <p:cNvSpPr/>
          <p:nvPr/>
        </p:nvSpPr>
        <p:spPr>
          <a:xfrm>
            <a:off x="1676185" y="826326"/>
            <a:ext cx="2431307"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Atti degli apostoli </a:t>
            </a:r>
            <a:endParaRPr lang="it-IT" sz="2400" dirty="0">
              <a:solidFill>
                <a:schemeClr val="tx2"/>
              </a:solidFill>
            </a:endParaRPr>
          </a:p>
        </p:txBody>
      </p:sp>
      <p:sp>
        <p:nvSpPr>
          <p:cNvPr id="8" name="Rettangolo 7">
            <a:extLst>
              <a:ext uri="{FF2B5EF4-FFF2-40B4-BE49-F238E27FC236}">
                <a16:creationId xmlns:a16="http://schemas.microsoft.com/office/drawing/2014/main" id="{959E3C2C-DF7E-4CA2-8186-B3395A7F99BE}"/>
              </a:ext>
            </a:extLst>
          </p:cNvPr>
          <p:cNvSpPr/>
          <p:nvPr/>
        </p:nvSpPr>
        <p:spPr>
          <a:xfrm>
            <a:off x="1665432" y="1524767"/>
            <a:ext cx="1350050"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100 - 301</a:t>
            </a:r>
          </a:p>
        </p:txBody>
      </p:sp>
      <p:sp>
        <p:nvSpPr>
          <p:cNvPr id="9" name="Rettangolo 8">
            <a:extLst>
              <a:ext uri="{FF2B5EF4-FFF2-40B4-BE49-F238E27FC236}">
                <a16:creationId xmlns:a16="http://schemas.microsoft.com/office/drawing/2014/main" id="{C9B57CF9-7AF9-432B-A76A-B98A5FF5CBC2}"/>
              </a:ext>
            </a:extLst>
          </p:cNvPr>
          <p:cNvSpPr/>
          <p:nvPr/>
        </p:nvSpPr>
        <p:spPr>
          <a:xfrm>
            <a:off x="1676185" y="2116678"/>
            <a:ext cx="1418978"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313 - 907 </a:t>
            </a:r>
          </a:p>
        </p:txBody>
      </p:sp>
      <p:sp>
        <p:nvSpPr>
          <p:cNvPr id="10" name="Rettangolo 9">
            <a:extLst>
              <a:ext uri="{FF2B5EF4-FFF2-40B4-BE49-F238E27FC236}">
                <a16:creationId xmlns:a16="http://schemas.microsoft.com/office/drawing/2014/main" id="{10831CED-FDCD-4DF2-A427-03A9582925EB}"/>
              </a:ext>
            </a:extLst>
          </p:cNvPr>
          <p:cNvSpPr/>
          <p:nvPr/>
        </p:nvSpPr>
        <p:spPr>
          <a:xfrm>
            <a:off x="1555158" y="2679669"/>
            <a:ext cx="1661032"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1000 - 1453</a:t>
            </a:r>
            <a:endParaRPr lang="it-IT" dirty="0"/>
          </a:p>
        </p:txBody>
      </p:sp>
      <p:sp>
        <p:nvSpPr>
          <p:cNvPr id="11" name="Rettangolo 10">
            <a:extLst>
              <a:ext uri="{FF2B5EF4-FFF2-40B4-BE49-F238E27FC236}">
                <a16:creationId xmlns:a16="http://schemas.microsoft.com/office/drawing/2014/main" id="{FCBF697F-0AFC-4AC2-A4CA-54C3C9F0A5EB}"/>
              </a:ext>
            </a:extLst>
          </p:cNvPr>
          <p:cNvSpPr/>
          <p:nvPr/>
        </p:nvSpPr>
        <p:spPr>
          <a:xfrm>
            <a:off x="1621777" y="3429000"/>
            <a:ext cx="1661032"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1492 - 1773</a:t>
            </a:r>
            <a:endParaRPr lang="it-IT" dirty="0"/>
          </a:p>
        </p:txBody>
      </p:sp>
      <p:sp>
        <p:nvSpPr>
          <p:cNvPr id="12" name="Rettangolo 11">
            <a:extLst>
              <a:ext uri="{FF2B5EF4-FFF2-40B4-BE49-F238E27FC236}">
                <a16:creationId xmlns:a16="http://schemas.microsoft.com/office/drawing/2014/main" id="{B497060D-D753-4933-85D1-C4F7D2FD7EC1}"/>
              </a:ext>
            </a:extLst>
          </p:cNvPr>
          <p:cNvSpPr/>
          <p:nvPr/>
        </p:nvSpPr>
        <p:spPr>
          <a:xfrm>
            <a:off x="1637356" y="4295499"/>
            <a:ext cx="1633781" cy="461665"/>
          </a:xfrm>
          <a:prstGeom prst="rect">
            <a:avLst/>
          </a:prstGeom>
        </p:spPr>
        <p:txBody>
          <a:bodyPr wrap="none">
            <a:spAutoFit/>
          </a:bodyPr>
          <a:lstStyle/>
          <a:p>
            <a:r>
              <a:rPr lang="it-IT" sz="2400" i="1" dirty="0">
                <a:solidFill>
                  <a:schemeClr val="tx2"/>
                </a:solidFill>
                <a:latin typeface="Calibri" panose="020F0502020204030204" pitchFamily="34" charset="0"/>
                <a:ea typeface="MS Mincho" panose="02020609040205080304" pitchFamily="49" charset="-128"/>
                <a:cs typeface="Times New Roman" panose="02020603050405020304" pitchFamily="18" charset="0"/>
              </a:rPr>
              <a:t>1792-1914</a:t>
            </a:r>
            <a:r>
              <a:rPr lang="it-IT" dirty="0">
                <a:latin typeface="Calibri" panose="020F0502020204030204" pitchFamily="34" charset="0"/>
                <a:ea typeface="MS Mincho" panose="02020609040205080304" pitchFamily="49" charset="-128"/>
                <a:cs typeface="Times New Roman" panose="02020603050405020304" pitchFamily="18" charset="0"/>
              </a:rPr>
              <a:t>. </a:t>
            </a:r>
            <a:endParaRPr lang="it-IT" dirty="0"/>
          </a:p>
        </p:txBody>
      </p:sp>
      <p:cxnSp>
        <p:nvCxnSpPr>
          <p:cNvPr id="14" name="Connettore 2 13">
            <a:extLst>
              <a:ext uri="{FF2B5EF4-FFF2-40B4-BE49-F238E27FC236}">
                <a16:creationId xmlns:a16="http://schemas.microsoft.com/office/drawing/2014/main" id="{9CA3F629-905A-487C-A231-F66A1F2B0B43}"/>
              </a:ext>
            </a:extLst>
          </p:cNvPr>
          <p:cNvCxnSpPr>
            <a:cxnSpLocks/>
          </p:cNvCxnSpPr>
          <p:nvPr/>
        </p:nvCxnSpPr>
        <p:spPr>
          <a:xfrm flipH="1">
            <a:off x="1417799" y="754511"/>
            <a:ext cx="70740" cy="5495803"/>
          </a:xfrm>
          <a:prstGeom prst="straightConnector1">
            <a:avLst/>
          </a:prstGeom>
          <a:ln w="5715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079C212C-D7EE-4D01-A6DB-F2995EB00921}"/>
              </a:ext>
            </a:extLst>
          </p:cNvPr>
          <p:cNvSpPr/>
          <p:nvPr/>
        </p:nvSpPr>
        <p:spPr>
          <a:xfrm>
            <a:off x="3192376" y="1364453"/>
            <a:ext cx="8722292" cy="646331"/>
          </a:xfrm>
          <a:prstGeom prst="rect">
            <a:avLst/>
          </a:prstGeom>
          <a:solidFill>
            <a:srgbClr val="FFCCCC"/>
          </a:solidFill>
        </p:spPr>
        <p:txBody>
          <a:bodyPr wrap="square">
            <a:spAutoFit/>
          </a:bodyPr>
          <a:lstStyle/>
          <a:p>
            <a:pPr algn="just"/>
            <a:r>
              <a:rPr lang="it-IT" dirty="0">
                <a:latin typeface="Calibri" panose="020F0502020204030204" pitchFamily="34" charset="0"/>
                <a:ea typeface="Georgia" panose="02040502050405020303" pitchFamily="18" charset="0"/>
                <a:cs typeface="Times New Roman" panose="02020603050405020304" pitchFamily="18" charset="0"/>
              </a:rPr>
              <a:t>100 con la chiesa </a:t>
            </a:r>
            <a:r>
              <a:rPr lang="it-IT" dirty="0">
                <a:latin typeface="Calibri" panose="020F0502020204030204" pitchFamily="34" charset="0"/>
                <a:ea typeface="MS Mincho" panose="02020609040205080304" pitchFamily="49" charset="-128"/>
                <a:cs typeface="Times New Roman" panose="02020603050405020304" pitchFamily="18" charset="0"/>
              </a:rPr>
              <a:t>post-apostolica, allorché questa si spinge fino all’India …. e si conclude « nel 301, alla vigilia dell’operazione di Costantino…</a:t>
            </a:r>
            <a:endParaRPr lang="it-IT" dirty="0"/>
          </a:p>
        </p:txBody>
      </p:sp>
      <p:sp>
        <p:nvSpPr>
          <p:cNvPr id="13" name="Rettangolo 12">
            <a:extLst>
              <a:ext uri="{FF2B5EF4-FFF2-40B4-BE49-F238E27FC236}">
                <a16:creationId xmlns:a16="http://schemas.microsoft.com/office/drawing/2014/main" id="{4F369709-7408-4F45-8FEE-E9EB36AB920E}"/>
              </a:ext>
            </a:extLst>
          </p:cNvPr>
          <p:cNvSpPr/>
          <p:nvPr/>
        </p:nvSpPr>
        <p:spPr>
          <a:xfrm>
            <a:off x="3192376" y="2116678"/>
            <a:ext cx="8636101" cy="369332"/>
          </a:xfrm>
          <a:prstGeom prst="rect">
            <a:avLst/>
          </a:prstGeom>
        </p:spPr>
        <p:txBody>
          <a:bodyPr wrap="square">
            <a:spAutoFit/>
          </a:bodyPr>
          <a:lstStyle/>
          <a:p>
            <a:r>
              <a:rPr lang="it-IT" dirty="0">
                <a:latin typeface="Calibri" panose="020F0502020204030204" pitchFamily="34" charset="0"/>
                <a:ea typeface="Times New Roman" panose="02020603050405020304" pitchFamily="18" charset="0"/>
                <a:cs typeface="Times New Roman" panose="02020603050405020304" pitchFamily="18" charset="0"/>
              </a:rPr>
              <a:t>Dall’«editto di Milano» da parte di Costantino, alla caduta della dinastia T’</a:t>
            </a:r>
            <a:r>
              <a:rPr lang="it-IT" dirty="0" err="1">
                <a:latin typeface="Calibri" panose="020F0502020204030204" pitchFamily="34" charset="0"/>
                <a:ea typeface="Times New Roman" panose="02020603050405020304" pitchFamily="18" charset="0"/>
                <a:cs typeface="Times New Roman" panose="02020603050405020304" pitchFamily="18" charset="0"/>
              </a:rPr>
              <a:t>ang</a:t>
            </a:r>
            <a:r>
              <a:rPr lang="it-IT" dirty="0">
                <a:latin typeface="Calibri" panose="020F0502020204030204" pitchFamily="34" charset="0"/>
                <a:ea typeface="Times New Roman" panose="02020603050405020304" pitchFamily="18" charset="0"/>
                <a:cs typeface="Times New Roman" panose="02020603050405020304" pitchFamily="18" charset="0"/>
              </a:rPr>
              <a:t> in Cina</a:t>
            </a:r>
            <a:endParaRPr lang="it-IT" dirty="0"/>
          </a:p>
        </p:txBody>
      </p:sp>
      <p:sp>
        <p:nvSpPr>
          <p:cNvPr id="15" name="Rettangolo 14">
            <a:extLst>
              <a:ext uri="{FF2B5EF4-FFF2-40B4-BE49-F238E27FC236}">
                <a16:creationId xmlns:a16="http://schemas.microsoft.com/office/drawing/2014/main" id="{F379A589-8A37-4C2F-9441-C0FD6EB9A3AD}"/>
              </a:ext>
            </a:extLst>
          </p:cNvPr>
          <p:cNvSpPr/>
          <p:nvPr/>
        </p:nvSpPr>
        <p:spPr>
          <a:xfrm>
            <a:off x="3282809" y="2630498"/>
            <a:ext cx="7823871" cy="646331"/>
          </a:xfrm>
          <a:prstGeom prst="rect">
            <a:avLst/>
          </a:prstGeom>
          <a:solidFill>
            <a:schemeClr val="tx2">
              <a:lumMod val="20000"/>
              <a:lumOff val="80000"/>
            </a:schemeClr>
          </a:solidFill>
        </p:spPr>
        <p:txBody>
          <a:bodyPr wrap="square">
            <a:spAutoFit/>
          </a:bodyPr>
          <a:lstStyle/>
          <a:p>
            <a:pPr algn="just"/>
            <a:r>
              <a:rPr lang="it-IT" dirty="0">
                <a:latin typeface="Calibri" panose="020F0502020204030204" pitchFamily="34" charset="0"/>
                <a:ea typeface="Times New Roman" panose="02020603050405020304" pitchFamily="18" charset="0"/>
                <a:cs typeface="Times New Roman" panose="02020603050405020304" pitchFamily="18" charset="0"/>
              </a:rPr>
              <a:t>- crociate per liberare la Terra Santa e dall’ascesa degli ordini mendicanti sia maschili che femminili… termina nel 1453, con la caduta dell’impero bizantino </a:t>
            </a:r>
            <a:endParaRPr lang="it-IT" dirty="0"/>
          </a:p>
        </p:txBody>
      </p:sp>
      <p:sp>
        <p:nvSpPr>
          <p:cNvPr id="16" name="Rettangolo 15">
            <a:extLst>
              <a:ext uri="{FF2B5EF4-FFF2-40B4-BE49-F238E27FC236}">
                <a16:creationId xmlns:a16="http://schemas.microsoft.com/office/drawing/2014/main" id="{CE1BCFA3-5ECA-4D02-AB38-48E44BBA6CB8}"/>
              </a:ext>
            </a:extLst>
          </p:cNvPr>
          <p:cNvSpPr/>
          <p:nvPr/>
        </p:nvSpPr>
        <p:spPr>
          <a:xfrm>
            <a:off x="3243689" y="3421317"/>
            <a:ext cx="8130936" cy="646331"/>
          </a:xfrm>
          <a:prstGeom prst="rect">
            <a:avLst/>
          </a:prstGeom>
          <a:solidFill>
            <a:schemeClr val="accent3">
              <a:lumMod val="20000"/>
              <a:lumOff val="80000"/>
            </a:schemeClr>
          </a:solidFill>
        </p:spPr>
        <p:txBody>
          <a:bodyPr wrap="square">
            <a:spAutoFit/>
          </a:bodyPr>
          <a:lstStyle/>
          <a:p>
            <a:pPr algn="just"/>
            <a:r>
              <a:rPr lang="it-IT" dirty="0">
                <a:latin typeface="Calibri" panose="020F0502020204030204" pitchFamily="34" charset="0"/>
                <a:ea typeface="Times New Roman" panose="02020603050405020304" pitchFamily="18" charset="0"/>
                <a:cs typeface="Times New Roman" panose="02020603050405020304" pitchFamily="18" charset="0"/>
              </a:rPr>
              <a:t>1492 considerato come l’anno delle scoperte con l’emergere di una nuova epoca di evangelizzazione e si conclude nel 1773, soppressione dei Gesuiti</a:t>
            </a:r>
            <a:endParaRPr lang="it-IT" dirty="0"/>
          </a:p>
        </p:txBody>
      </p:sp>
      <p:sp>
        <p:nvSpPr>
          <p:cNvPr id="17" name="Rettangolo 16">
            <a:extLst>
              <a:ext uri="{FF2B5EF4-FFF2-40B4-BE49-F238E27FC236}">
                <a16:creationId xmlns:a16="http://schemas.microsoft.com/office/drawing/2014/main" id="{E983D3E5-AD26-43F7-B745-FE8788EDA563}"/>
              </a:ext>
            </a:extLst>
          </p:cNvPr>
          <p:cNvSpPr/>
          <p:nvPr/>
        </p:nvSpPr>
        <p:spPr>
          <a:xfrm>
            <a:off x="3271137" y="4122401"/>
            <a:ext cx="8750286" cy="1200329"/>
          </a:xfrm>
          <a:prstGeom prst="rect">
            <a:avLst/>
          </a:prstGeom>
        </p:spPr>
        <p:txBody>
          <a:bodyPr wrap="square">
            <a:spAutoFit/>
          </a:bodyPr>
          <a:lstStyle/>
          <a:p>
            <a:pPr algn="just"/>
            <a:r>
              <a:rPr lang="it-IT" dirty="0">
                <a:latin typeface="Calibri" panose="020F0502020204030204" pitchFamily="34" charset="0"/>
                <a:ea typeface="MS Mincho" panose="02020609040205080304" pitchFamily="49" charset="-128"/>
                <a:cs typeface="Times New Roman" panose="02020603050405020304" pitchFamily="18" charset="0"/>
              </a:rPr>
              <a:t>Si contraddistingue per un grande movimento di irradiazione missionaria (civilizzatori, evangelizzatori e società di volontari)  « </a:t>
            </a:r>
            <a:r>
              <a:rPr lang="it-IT" dirty="0">
                <a:latin typeface="Calibri" panose="020F0502020204030204" pitchFamily="34" charset="0"/>
                <a:ea typeface="Times New Roman" panose="02020603050405020304" pitchFamily="18" charset="0"/>
                <a:cs typeface="Times New Roman" panose="02020603050405020304" pitchFamily="18" charset="0"/>
              </a:rPr>
              <a:t>vide un rinnovato fervore missionario e l’emergere di un nuovo modello di missione, </a:t>
            </a:r>
            <a:r>
              <a:rPr lang="it-IT" b="1" dirty="0">
                <a:latin typeface="Calibri" panose="020F0502020204030204" pitchFamily="34" charset="0"/>
                <a:ea typeface="Times New Roman" panose="02020603050405020304" pitchFamily="18" charset="0"/>
                <a:cs typeface="Times New Roman" panose="02020603050405020304" pitchFamily="18" charset="0"/>
              </a:rPr>
              <a:t>il modello associativo</a:t>
            </a:r>
            <a:r>
              <a:rPr lang="it-IT" dirty="0">
                <a:latin typeface="Calibri" panose="020F0502020204030204" pitchFamily="34" charset="0"/>
                <a:ea typeface="Times New Roman" panose="02020603050405020304" pitchFamily="18" charset="0"/>
                <a:cs typeface="Times New Roman" panose="02020603050405020304" pitchFamily="18" charset="0"/>
              </a:rPr>
              <a:t>, inaugurato nel 1792 dalla “Ricerca” di William </a:t>
            </a:r>
            <a:r>
              <a:rPr lang="it-IT" dirty="0"/>
              <a:t>Carey e si conclude con la prima guerra mondiale</a:t>
            </a:r>
          </a:p>
        </p:txBody>
      </p:sp>
      <p:sp>
        <p:nvSpPr>
          <p:cNvPr id="19" name="Rettangolo 18">
            <a:extLst>
              <a:ext uri="{FF2B5EF4-FFF2-40B4-BE49-F238E27FC236}">
                <a16:creationId xmlns:a16="http://schemas.microsoft.com/office/drawing/2014/main" id="{0932BB0F-F77F-462D-AA1E-A9C302AB7FDE}"/>
              </a:ext>
            </a:extLst>
          </p:cNvPr>
          <p:cNvSpPr/>
          <p:nvPr/>
        </p:nvSpPr>
        <p:spPr>
          <a:xfrm>
            <a:off x="2751497" y="5355019"/>
            <a:ext cx="8623128" cy="1200329"/>
          </a:xfrm>
          <a:prstGeom prst="rect">
            <a:avLst/>
          </a:prstGeom>
          <a:solidFill>
            <a:schemeClr val="accent1">
              <a:lumMod val="20000"/>
              <a:lumOff val="80000"/>
            </a:schemeClr>
          </a:solidFill>
        </p:spPr>
        <p:txBody>
          <a:bodyPr wrap="square">
            <a:spAutoFit/>
          </a:bodyPr>
          <a:lstStyle/>
          <a:p>
            <a:r>
              <a:rPr lang="it-IT" dirty="0">
                <a:latin typeface="Calibri" panose="020F0502020204030204" pitchFamily="34" charset="0"/>
                <a:ea typeface="Times New Roman" panose="02020603050405020304" pitchFamily="18" charset="0"/>
                <a:cs typeface="Times New Roman" panose="02020603050405020304" pitchFamily="18" charset="0"/>
              </a:rPr>
              <a:t>Dall’enciclica missionaria </a:t>
            </a:r>
            <a:r>
              <a:rPr lang="it-IT" i="1" dirty="0">
                <a:latin typeface="Calibri" panose="020F0502020204030204" pitchFamily="34" charset="0"/>
                <a:ea typeface="Times New Roman" panose="02020603050405020304" pitchFamily="18" charset="0"/>
                <a:cs typeface="Times New Roman" panose="02020603050405020304" pitchFamily="18" charset="0"/>
              </a:rPr>
              <a:t>Maximum </a:t>
            </a:r>
            <a:r>
              <a:rPr lang="it-IT" i="1" dirty="0" err="1">
                <a:latin typeface="Calibri" panose="020F0502020204030204" pitchFamily="34" charset="0"/>
                <a:ea typeface="Times New Roman" panose="02020603050405020304" pitchFamily="18" charset="0"/>
                <a:cs typeface="Times New Roman" panose="02020603050405020304" pitchFamily="18" charset="0"/>
              </a:rPr>
              <a:t>illud</a:t>
            </a:r>
            <a:r>
              <a:rPr lang="it-IT" dirty="0">
                <a:latin typeface="Calibri" panose="020F0502020204030204" pitchFamily="34" charset="0"/>
                <a:ea typeface="Times New Roman" panose="02020603050405020304" pitchFamily="18" charset="0"/>
                <a:cs typeface="Times New Roman" panose="02020603050405020304" pitchFamily="18" charset="0"/>
              </a:rPr>
              <a:t> di Benedetto XV </a:t>
            </a:r>
            <a:r>
              <a:rPr lang="it-IT" i="1" dirty="0">
                <a:latin typeface="Calibri" panose="020F0502020204030204" pitchFamily="34" charset="0"/>
                <a:ea typeface="Times New Roman" panose="02020603050405020304" pitchFamily="18" charset="0"/>
                <a:cs typeface="Times New Roman" panose="02020603050405020304" pitchFamily="18" charset="0"/>
              </a:rPr>
              <a:t>e si conclude con il documento Dialogo e annuncio, un anno dopo l’enciclica </a:t>
            </a:r>
            <a:r>
              <a:rPr lang="it-IT" i="1" dirty="0" err="1">
                <a:latin typeface="Calibri" panose="020F0502020204030204" pitchFamily="34" charset="0"/>
                <a:ea typeface="Times New Roman" panose="02020603050405020304" pitchFamily="18" charset="0"/>
                <a:cs typeface="Times New Roman" panose="02020603050405020304" pitchFamily="18" charset="0"/>
              </a:rPr>
              <a:t>Redemptoris</a:t>
            </a:r>
            <a:r>
              <a:rPr lang="it-IT" i="1" dirty="0">
                <a:latin typeface="Calibri" panose="020F0502020204030204" pitchFamily="34" charset="0"/>
                <a:ea typeface="Times New Roman" panose="02020603050405020304" pitchFamily="18" charset="0"/>
                <a:cs typeface="Times New Roman" panose="02020603050405020304" pitchFamily="18" charset="0"/>
              </a:rPr>
              <a:t> </a:t>
            </a:r>
            <a:r>
              <a:rPr lang="it-IT" i="1" dirty="0" err="1">
                <a:latin typeface="Calibri" panose="020F0502020204030204" pitchFamily="34" charset="0"/>
                <a:ea typeface="Times New Roman" panose="02020603050405020304" pitchFamily="18" charset="0"/>
                <a:cs typeface="Times New Roman" panose="02020603050405020304" pitchFamily="18" charset="0"/>
              </a:rPr>
              <a:t>missio</a:t>
            </a:r>
            <a:r>
              <a:rPr lang="it-IT" i="1" dirty="0">
                <a:latin typeface="Calibri" panose="020F0502020204030204" pitchFamily="34" charset="0"/>
                <a:ea typeface="Times New Roman" panose="02020603050405020304" pitchFamily="18" charset="0"/>
                <a:cs typeface="Times New Roman" panose="02020603050405020304" pitchFamily="18" charset="0"/>
              </a:rPr>
              <a:t> </a:t>
            </a:r>
            <a:r>
              <a:rPr lang="it-IT" dirty="0">
                <a:latin typeface="Calibri" panose="020F0502020204030204" pitchFamily="34" charset="0"/>
                <a:ea typeface="Times New Roman" panose="02020603050405020304" pitchFamily="18" charset="0"/>
                <a:cs typeface="Times New Roman" panose="02020603050405020304" pitchFamily="18" charset="0"/>
              </a:rPr>
              <a:t>di Giovanni Paolo II:  </a:t>
            </a:r>
            <a:r>
              <a:rPr lang="it-IT" b="1" dirty="0">
                <a:latin typeface="Calibri" panose="020F0502020204030204" pitchFamily="34" charset="0"/>
                <a:ea typeface="Times New Roman" panose="02020603050405020304" pitchFamily="18" charset="0"/>
                <a:cs typeface="Times New Roman" panose="02020603050405020304" pitchFamily="18" charset="0"/>
              </a:rPr>
              <a:t>Concilio Vaticano</a:t>
            </a:r>
            <a:r>
              <a:rPr lang="it-IT" dirty="0">
                <a:latin typeface="Calibri" panose="020F0502020204030204" pitchFamily="34" charset="0"/>
                <a:ea typeface="Times New Roman" panose="02020603050405020304" pitchFamily="18" charset="0"/>
                <a:cs typeface="Times New Roman" panose="02020603050405020304" pitchFamily="18" charset="0"/>
              </a:rPr>
              <a:t>; </a:t>
            </a:r>
            <a:r>
              <a:rPr lang="it-IT" b="1" dirty="0">
                <a:latin typeface="Calibri" panose="020F0502020204030204" pitchFamily="34" charset="0"/>
                <a:ea typeface="Times New Roman" panose="02020603050405020304" pitchFamily="18" charset="0"/>
                <a:cs typeface="Times New Roman" panose="02020603050405020304" pitchFamily="18" charset="0"/>
              </a:rPr>
              <a:t>l’emergere di un cristianesimo mondiale, A</a:t>
            </a:r>
            <a:r>
              <a:rPr lang="it-IT" dirty="0">
                <a:latin typeface="Calibri" panose="020F0502020204030204" pitchFamily="34" charset="0"/>
                <a:ea typeface="Times New Roman" panose="02020603050405020304" pitchFamily="18" charset="0"/>
                <a:cs typeface="Times New Roman" panose="02020603050405020304" pitchFamily="18" charset="0"/>
              </a:rPr>
              <a:t>mpio coinvolgimento dei laici nella missione,  </a:t>
            </a:r>
            <a:r>
              <a:rPr lang="it-IT" b="1" dirty="0">
                <a:latin typeface="Calibri" panose="020F0502020204030204" pitchFamily="34" charset="0"/>
                <a:ea typeface="Times New Roman" panose="02020603050405020304" pitchFamily="18" charset="0"/>
                <a:cs typeface="Times New Roman" panose="02020603050405020304" pitchFamily="18" charset="0"/>
              </a:rPr>
              <a:t>missionari provenienti dal Sud</a:t>
            </a:r>
            <a:endParaRPr lang="it-IT" dirty="0"/>
          </a:p>
        </p:txBody>
      </p:sp>
      <p:sp>
        <p:nvSpPr>
          <p:cNvPr id="21" name="Rettangolo 20">
            <a:extLst>
              <a:ext uri="{FF2B5EF4-FFF2-40B4-BE49-F238E27FC236}">
                <a16:creationId xmlns:a16="http://schemas.microsoft.com/office/drawing/2014/main" id="{41612D6F-1008-4B28-B477-01DC03296C91}"/>
              </a:ext>
            </a:extLst>
          </p:cNvPr>
          <p:cNvSpPr/>
          <p:nvPr/>
        </p:nvSpPr>
        <p:spPr>
          <a:xfrm>
            <a:off x="1576024" y="5266809"/>
            <a:ext cx="1191352" cy="369332"/>
          </a:xfrm>
          <a:prstGeom prst="rect">
            <a:avLst/>
          </a:prstGeom>
        </p:spPr>
        <p:txBody>
          <a:bodyPr wrap="none">
            <a:spAutoFit/>
          </a:bodyPr>
          <a:lstStyle/>
          <a:p>
            <a:r>
              <a:rPr lang="it-IT" dirty="0">
                <a:latin typeface="Calibri" panose="020F0502020204030204" pitchFamily="34" charset="0"/>
                <a:ea typeface="Times New Roman" panose="02020603050405020304" pitchFamily="18" charset="0"/>
                <a:cs typeface="Times New Roman" panose="02020603050405020304" pitchFamily="18" charset="0"/>
              </a:rPr>
              <a:t>1919-1991</a:t>
            </a:r>
            <a:endParaRPr lang="it-IT" dirty="0"/>
          </a:p>
        </p:txBody>
      </p:sp>
    </p:spTree>
    <p:extLst>
      <p:ext uri="{BB962C8B-B14F-4D97-AF65-F5344CB8AC3E}">
        <p14:creationId xmlns:p14="http://schemas.microsoft.com/office/powerpoint/2010/main" val="3058772967"/>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itaglio">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9477</TotalTime>
  <Words>3340</Words>
  <Application>Microsoft Office PowerPoint</Application>
  <PresentationFormat>Widescreen</PresentationFormat>
  <Paragraphs>82</Paragraphs>
  <Slides>19</Slides>
  <Notes>3</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19</vt:i4>
      </vt:variant>
    </vt:vector>
  </HeadingPairs>
  <TitlesOfParts>
    <vt:vector size="30" baseType="lpstr">
      <vt:lpstr>MS Gothic</vt:lpstr>
      <vt:lpstr>MS Mincho</vt:lpstr>
      <vt:lpstr>PMingLiU</vt:lpstr>
      <vt:lpstr>Arial</vt:lpstr>
      <vt:lpstr>Calibri</vt:lpstr>
      <vt:lpstr>Franklin Gothic Book</vt:lpstr>
      <vt:lpstr>Garamond</vt:lpstr>
      <vt:lpstr>Georgia</vt:lpstr>
      <vt:lpstr>Times New Roman</vt:lpstr>
      <vt:lpstr>Ritaglio</vt:lpstr>
      <vt:lpstr>Organico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Teologia cristiana delle religioni</dc:title>
  <dc:creator>Samuel Amaglo</dc:creator>
  <cp:lastModifiedBy>Rodolfo Bogotto</cp:lastModifiedBy>
  <cp:revision>162</cp:revision>
  <dcterms:created xsi:type="dcterms:W3CDTF">2019-02-11T16:35:13Z</dcterms:created>
  <dcterms:modified xsi:type="dcterms:W3CDTF">2023-10-25T18:57:40Z</dcterms:modified>
</cp:coreProperties>
</file>